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43"/>
  </p:notesMasterIdLst>
  <p:sldIdLst>
    <p:sldId id="256" r:id="rId2"/>
    <p:sldId id="257" r:id="rId3"/>
    <p:sldId id="261" r:id="rId4"/>
    <p:sldId id="262" r:id="rId5"/>
    <p:sldId id="281" r:id="rId6"/>
    <p:sldId id="282" r:id="rId7"/>
    <p:sldId id="258" r:id="rId8"/>
    <p:sldId id="259" r:id="rId9"/>
    <p:sldId id="283" r:id="rId10"/>
    <p:sldId id="284" r:id="rId11"/>
    <p:sldId id="285" r:id="rId12"/>
    <p:sldId id="263" r:id="rId13"/>
    <p:sldId id="264" r:id="rId14"/>
    <p:sldId id="265" r:id="rId15"/>
    <p:sldId id="267" r:id="rId16"/>
    <p:sldId id="286" r:id="rId17"/>
    <p:sldId id="266" r:id="rId18"/>
    <p:sldId id="296" r:id="rId19"/>
    <p:sldId id="297" r:id="rId20"/>
    <p:sldId id="268" r:id="rId21"/>
    <p:sldId id="269" r:id="rId22"/>
    <p:sldId id="287" r:id="rId23"/>
    <p:sldId id="270" r:id="rId24"/>
    <p:sldId id="271" r:id="rId25"/>
    <p:sldId id="291" r:id="rId26"/>
    <p:sldId id="292" r:id="rId27"/>
    <p:sldId id="293" r:id="rId28"/>
    <p:sldId id="272" r:id="rId29"/>
    <p:sldId id="273" r:id="rId30"/>
    <p:sldId id="274" r:id="rId31"/>
    <p:sldId id="275" r:id="rId32"/>
    <p:sldId id="288" r:id="rId33"/>
    <p:sldId id="289" r:id="rId34"/>
    <p:sldId id="290" r:id="rId35"/>
    <p:sldId id="276" r:id="rId36"/>
    <p:sldId id="277" r:id="rId37"/>
    <p:sldId id="278" r:id="rId38"/>
    <p:sldId id="294" r:id="rId39"/>
    <p:sldId id="295" r:id="rId40"/>
    <p:sldId id="279" r:id="rId41"/>
    <p:sldId id="280" r:id="rId42"/>
  </p:sldIdLst>
  <p:sldSz cx="9144000" cy="6858000" type="screen4x3"/>
  <p:notesSz cx="6858000" cy="9144000"/>
  <p:embeddedFontLst>
    <p:embeddedFont>
      <p:font typeface="Book Antiqua" panose="02040602050305030304" pitchFamily="18" charset="0"/>
      <p:regular r:id="rId44"/>
      <p:bold r:id="rId45"/>
      <p:italic r:id="rId46"/>
      <p:boldItalic r:id="rId47"/>
    </p:embeddedFont>
    <p:embeddedFont>
      <p:font typeface="Cambria Math" panose="02040503050406030204" pitchFamily="18" charset="0"/>
      <p:regular r:id="rId48"/>
    </p:embeddedFont>
    <p:embeddedFont>
      <p:font typeface="Roboto"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iwrdgyR9PpjJqWA2Yn48bfdsx4n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D9E636-F366-4EDF-8894-E7955D98C7D7}">
  <a:tblStyle styleId="{93D9E636-F366-4EDF-8894-E7955D98C7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6"/>
    <p:restoredTop sz="94590"/>
  </p:normalViewPr>
  <p:slideViewPr>
    <p:cSldViewPr snapToGrid="0">
      <p:cViewPr varScale="1">
        <p:scale>
          <a:sx n="92" d="100"/>
          <a:sy n="92" d="100"/>
        </p:scale>
        <p:origin x="1472"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33389A-3219-2F46-BE5B-FC2543B4C542}" type="doc">
      <dgm:prSet loTypeId="urn:microsoft.com/office/officeart/2005/8/layout/hProcess11" loCatId="process" qsTypeId="urn:microsoft.com/office/officeart/2005/8/quickstyle/simple1" qsCatId="simple" csTypeId="urn:microsoft.com/office/officeart/2005/8/colors/accent0_1" csCatId="mainScheme" phldr="1"/>
      <dgm:spPr/>
    </dgm:pt>
    <dgm:pt modelId="{5FA16D4F-FECA-C647-8342-5C0AAD9CB6A5}">
      <dgm:prSet phldrT="[Text]"/>
      <dgm:spPr/>
      <dgm:t>
        <a:bodyPr/>
        <a:lstStyle/>
        <a:p>
          <a:r>
            <a:rPr lang="en-US" dirty="0">
              <a:latin typeface="Times" pitchFamily="2" charset="0"/>
            </a:rPr>
            <a:t>Picking Credit Card Dataset</a:t>
          </a:r>
        </a:p>
      </dgm:t>
    </dgm:pt>
    <dgm:pt modelId="{4B6D298E-0ADA-8540-9895-F621FE6EBD6F}" type="parTrans" cxnId="{C883AC98-03D4-FA45-B644-22B5A6ACA4E9}">
      <dgm:prSet/>
      <dgm:spPr/>
      <dgm:t>
        <a:bodyPr/>
        <a:lstStyle/>
        <a:p>
          <a:endParaRPr lang="en-US">
            <a:latin typeface="Times" pitchFamily="2" charset="0"/>
          </a:endParaRPr>
        </a:p>
      </dgm:t>
    </dgm:pt>
    <dgm:pt modelId="{86A1E244-8391-3645-BAE3-805DCD870853}" type="sibTrans" cxnId="{C883AC98-03D4-FA45-B644-22B5A6ACA4E9}">
      <dgm:prSet/>
      <dgm:spPr/>
      <dgm:t>
        <a:bodyPr/>
        <a:lstStyle/>
        <a:p>
          <a:endParaRPr lang="en-US">
            <a:latin typeface="Times" pitchFamily="2" charset="0"/>
          </a:endParaRPr>
        </a:p>
      </dgm:t>
    </dgm:pt>
    <dgm:pt modelId="{31DE78D1-CD92-6145-A9AD-FD6499C02A16}">
      <dgm:prSet phldrT="[Text]"/>
      <dgm:spPr/>
      <dgm:t>
        <a:bodyPr/>
        <a:lstStyle/>
        <a:p>
          <a:r>
            <a:rPr lang="en-US" dirty="0">
              <a:latin typeface="Times" pitchFamily="2" charset="0"/>
            </a:rPr>
            <a:t>Computational Approach</a:t>
          </a:r>
        </a:p>
      </dgm:t>
    </dgm:pt>
    <dgm:pt modelId="{72EC0FC7-460C-DB44-9378-6E29DE0607F3}" type="parTrans" cxnId="{737076D7-AE05-0B45-9335-0A7ED20EFDDF}">
      <dgm:prSet/>
      <dgm:spPr/>
      <dgm:t>
        <a:bodyPr/>
        <a:lstStyle/>
        <a:p>
          <a:endParaRPr lang="en-US">
            <a:latin typeface="Times" pitchFamily="2" charset="0"/>
          </a:endParaRPr>
        </a:p>
      </dgm:t>
    </dgm:pt>
    <dgm:pt modelId="{0D12E16E-196B-9047-8132-521946620FAA}" type="sibTrans" cxnId="{737076D7-AE05-0B45-9335-0A7ED20EFDDF}">
      <dgm:prSet/>
      <dgm:spPr/>
      <dgm:t>
        <a:bodyPr/>
        <a:lstStyle/>
        <a:p>
          <a:endParaRPr lang="en-US">
            <a:latin typeface="Times" pitchFamily="2" charset="0"/>
          </a:endParaRPr>
        </a:p>
      </dgm:t>
    </dgm:pt>
    <dgm:pt modelId="{DB9EFB4B-0741-2B4B-A2D4-9EB9348547DF}">
      <dgm:prSet phldrT="[Text]"/>
      <dgm:spPr/>
      <dgm:t>
        <a:bodyPr/>
        <a:lstStyle/>
        <a:p>
          <a:r>
            <a:rPr lang="en-US" dirty="0">
              <a:latin typeface="Times" pitchFamily="2" charset="0"/>
            </a:rPr>
            <a:t>ML not the Goal Exploring AWS is</a:t>
          </a:r>
        </a:p>
      </dgm:t>
    </dgm:pt>
    <dgm:pt modelId="{7C603368-3031-024B-AB21-79984133E2DF}" type="parTrans" cxnId="{716A53CD-9E0C-324B-9DB8-E2FAC7BAED39}">
      <dgm:prSet/>
      <dgm:spPr/>
      <dgm:t>
        <a:bodyPr/>
        <a:lstStyle/>
        <a:p>
          <a:endParaRPr lang="en-US">
            <a:latin typeface="Times" pitchFamily="2" charset="0"/>
          </a:endParaRPr>
        </a:p>
      </dgm:t>
    </dgm:pt>
    <dgm:pt modelId="{3F3EBB27-B6BC-EE4B-B024-773BC4E1E1B4}" type="sibTrans" cxnId="{716A53CD-9E0C-324B-9DB8-E2FAC7BAED39}">
      <dgm:prSet/>
      <dgm:spPr/>
      <dgm:t>
        <a:bodyPr/>
        <a:lstStyle/>
        <a:p>
          <a:endParaRPr lang="en-US">
            <a:latin typeface="Times" pitchFamily="2" charset="0"/>
          </a:endParaRPr>
        </a:p>
      </dgm:t>
    </dgm:pt>
    <dgm:pt modelId="{50BC4015-16A3-6F40-AECF-92B17CEB0E96}" type="pres">
      <dgm:prSet presAssocID="{5433389A-3219-2F46-BE5B-FC2543B4C542}" presName="Name0" presStyleCnt="0">
        <dgm:presLayoutVars>
          <dgm:dir/>
          <dgm:resizeHandles val="exact"/>
        </dgm:presLayoutVars>
      </dgm:prSet>
      <dgm:spPr/>
    </dgm:pt>
    <dgm:pt modelId="{DEE79E4F-7985-5349-9B66-7D9E9F0A5BD1}" type="pres">
      <dgm:prSet presAssocID="{5433389A-3219-2F46-BE5B-FC2543B4C542}" presName="arrow" presStyleLbl="bgShp" presStyleIdx="0" presStyleCnt="1"/>
      <dgm:spPr/>
    </dgm:pt>
    <dgm:pt modelId="{4DA83B36-4C35-2F4C-91C6-7CFF339B78A0}" type="pres">
      <dgm:prSet presAssocID="{5433389A-3219-2F46-BE5B-FC2543B4C542}" presName="points" presStyleCnt="0"/>
      <dgm:spPr/>
    </dgm:pt>
    <dgm:pt modelId="{622EA588-9849-6B43-A440-67A44EE41FF5}" type="pres">
      <dgm:prSet presAssocID="{5FA16D4F-FECA-C647-8342-5C0AAD9CB6A5}" presName="compositeA" presStyleCnt="0"/>
      <dgm:spPr/>
    </dgm:pt>
    <dgm:pt modelId="{4478CF24-0116-4242-82F1-5BD89F1DE6F5}" type="pres">
      <dgm:prSet presAssocID="{5FA16D4F-FECA-C647-8342-5C0AAD9CB6A5}" presName="textA" presStyleLbl="revTx" presStyleIdx="0" presStyleCnt="3">
        <dgm:presLayoutVars>
          <dgm:bulletEnabled val="1"/>
        </dgm:presLayoutVars>
      </dgm:prSet>
      <dgm:spPr/>
    </dgm:pt>
    <dgm:pt modelId="{29C1DE0C-9C34-1043-BF19-5D0B32BA0FCC}" type="pres">
      <dgm:prSet presAssocID="{5FA16D4F-FECA-C647-8342-5C0AAD9CB6A5}" presName="circleA" presStyleLbl="node1" presStyleIdx="0" presStyleCnt="3"/>
      <dgm:spPr/>
    </dgm:pt>
    <dgm:pt modelId="{FB7D24CD-7FCA-D64B-B027-4E6B8B1EFA8E}" type="pres">
      <dgm:prSet presAssocID="{5FA16D4F-FECA-C647-8342-5C0AAD9CB6A5}" presName="spaceA" presStyleCnt="0"/>
      <dgm:spPr/>
    </dgm:pt>
    <dgm:pt modelId="{B9F55663-3657-F64B-9B8C-A8636BA08314}" type="pres">
      <dgm:prSet presAssocID="{86A1E244-8391-3645-BAE3-805DCD870853}" presName="space" presStyleCnt="0"/>
      <dgm:spPr/>
    </dgm:pt>
    <dgm:pt modelId="{4A9033CC-6E74-6043-8C7E-E2AC67C638EA}" type="pres">
      <dgm:prSet presAssocID="{31DE78D1-CD92-6145-A9AD-FD6499C02A16}" presName="compositeB" presStyleCnt="0"/>
      <dgm:spPr/>
    </dgm:pt>
    <dgm:pt modelId="{FEA17B5C-5405-C449-B28F-093DBF6EBCB0}" type="pres">
      <dgm:prSet presAssocID="{31DE78D1-CD92-6145-A9AD-FD6499C02A16}" presName="textB" presStyleLbl="revTx" presStyleIdx="1" presStyleCnt="3">
        <dgm:presLayoutVars>
          <dgm:bulletEnabled val="1"/>
        </dgm:presLayoutVars>
      </dgm:prSet>
      <dgm:spPr/>
    </dgm:pt>
    <dgm:pt modelId="{955C4F25-336A-D342-A605-B5C1F8A56A0B}" type="pres">
      <dgm:prSet presAssocID="{31DE78D1-CD92-6145-A9AD-FD6499C02A16}" presName="circleB" presStyleLbl="node1" presStyleIdx="1" presStyleCnt="3"/>
      <dgm:spPr/>
    </dgm:pt>
    <dgm:pt modelId="{68F15B69-AC6D-1348-BC48-5942C5F660EE}" type="pres">
      <dgm:prSet presAssocID="{31DE78D1-CD92-6145-A9AD-FD6499C02A16}" presName="spaceB" presStyleCnt="0"/>
      <dgm:spPr/>
    </dgm:pt>
    <dgm:pt modelId="{E9FF49D4-8F03-334F-B423-BA34C050D978}" type="pres">
      <dgm:prSet presAssocID="{0D12E16E-196B-9047-8132-521946620FAA}" presName="space" presStyleCnt="0"/>
      <dgm:spPr/>
    </dgm:pt>
    <dgm:pt modelId="{027504E6-6B6A-FA49-8E2A-EE9DED860C39}" type="pres">
      <dgm:prSet presAssocID="{DB9EFB4B-0741-2B4B-A2D4-9EB9348547DF}" presName="compositeA" presStyleCnt="0"/>
      <dgm:spPr/>
    </dgm:pt>
    <dgm:pt modelId="{AFFDF45C-CB02-2A43-B341-10877F5E4160}" type="pres">
      <dgm:prSet presAssocID="{DB9EFB4B-0741-2B4B-A2D4-9EB9348547DF}" presName="textA" presStyleLbl="revTx" presStyleIdx="2" presStyleCnt="3">
        <dgm:presLayoutVars>
          <dgm:bulletEnabled val="1"/>
        </dgm:presLayoutVars>
      </dgm:prSet>
      <dgm:spPr/>
    </dgm:pt>
    <dgm:pt modelId="{F5D2C9DD-8B5D-3E43-A282-106841FA1381}" type="pres">
      <dgm:prSet presAssocID="{DB9EFB4B-0741-2B4B-A2D4-9EB9348547DF}" presName="circleA" presStyleLbl="node1" presStyleIdx="2" presStyleCnt="3"/>
      <dgm:spPr/>
    </dgm:pt>
    <dgm:pt modelId="{1C417FD1-EB17-1144-82F2-CFA02D721D12}" type="pres">
      <dgm:prSet presAssocID="{DB9EFB4B-0741-2B4B-A2D4-9EB9348547DF}" presName="spaceA" presStyleCnt="0"/>
      <dgm:spPr/>
    </dgm:pt>
  </dgm:ptLst>
  <dgm:cxnLst>
    <dgm:cxn modelId="{D5867237-0739-3A4E-8AFF-15C0E9A4415F}" type="presOf" srcId="{5433389A-3219-2F46-BE5B-FC2543B4C542}" destId="{50BC4015-16A3-6F40-AECF-92B17CEB0E96}" srcOrd="0" destOrd="0" presId="urn:microsoft.com/office/officeart/2005/8/layout/hProcess11"/>
    <dgm:cxn modelId="{C883AC98-03D4-FA45-B644-22B5A6ACA4E9}" srcId="{5433389A-3219-2F46-BE5B-FC2543B4C542}" destId="{5FA16D4F-FECA-C647-8342-5C0AAD9CB6A5}" srcOrd="0" destOrd="0" parTransId="{4B6D298E-0ADA-8540-9895-F621FE6EBD6F}" sibTransId="{86A1E244-8391-3645-BAE3-805DCD870853}"/>
    <dgm:cxn modelId="{A7B231AC-343A-884A-A5C0-052B70886986}" type="presOf" srcId="{31DE78D1-CD92-6145-A9AD-FD6499C02A16}" destId="{FEA17B5C-5405-C449-B28F-093DBF6EBCB0}" srcOrd="0" destOrd="0" presId="urn:microsoft.com/office/officeart/2005/8/layout/hProcess11"/>
    <dgm:cxn modelId="{0759B2B2-F51C-AF40-968A-65010C9C3ACA}" type="presOf" srcId="{5FA16D4F-FECA-C647-8342-5C0AAD9CB6A5}" destId="{4478CF24-0116-4242-82F1-5BD89F1DE6F5}" srcOrd="0" destOrd="0" presId="urn:microsoft.com/office/officeart/2005/8/layout/hProcess11"/>
    <dgm:cxn modelId="{716A53CD-9E0C-324B-9DB8-E2FAC7BAED39}" srcId="{5433389A-3219-2F46-BE5B-FC2543B4C542}" destId="{DB9EFB4B-0741-2B4B-A2D4-9EB9348547DF}" srcOrd="2" destOrd="0" parTransId="{7C603368-3031-024B-AB21-79984133E2DF}" sibTransId="{3F3EBB27-B6BC-EE4B-B024-773BC4E1E1B4}"/>
    <dgm:cxn modelId="{737076D7-AE05-0B45-9335-0A7ED20EFDDF}" srcId="{5433389A-3219-2F46-BE5B-FC2543B4C542}" destId="{31DE78D1-CD92-6145-A9AD-FD6499C02A16}" srcOrd="1" destOrd="0" parTransId="{72EC0FC7-460C-DB44-9378-6E29DE0607F3}" sibTransId="{0D12E16E-196B-9047-8132-521946620FAA}"/>
    <dgm:cxn modelId="{E8F3B9F3-16B8-764A-8461-BDA12903E8A9}" type="presOf" srcId="{DB9EFB4B-0741-2B4B-A2D4-9EB9348547DF}" destId="{AFFDF45C-CB02-2A43-B341-10877F5E4160}" srcOrd="0" destOrd="0" presId="urn:microsoft.com/office/officeart/2005/8/layout/hProcess11"/>
    <dgm:cxn modelId="{4EDD5337-B45B-104A-B683-19CD9D1E82DC}" type="presParOf" srcId="{50BC4015-16A3-6F40-AECF-92B17CEB0E96}" destId="{DEE79E4F-7985-5349-9B66-7D9E9F0A5BD1}" srcOrd="0" destOrd="0" presId="urn:microsoft.com/office/officeart/2005/8/layout/hProcess11"/>
    <dgm:cxn modelId="{E4F7317D-D6D5-F445-B676-6FE8EE412951}" type="presParOf" srcId="{50BC4015-16A3-6F40-AECF-92B17CEB0E96}" destId="{4DA83B36-4C35-2F4C-91C6-7CFF339B78A0}" srcOrd="1" destOrd="0" presId="urn:microsoft.com/office/officeart/2005/8/layout/hProcess11"/>
    <dgm:cxn modelId="{A53E0F8C-6E1D-FC4F-AE37-93C01B5B9157}" type="presParOf" srcId="{4DA83B36-4C35-2F4C-91C6-7CFF339B78A0}" destId="{622EA588-9849-6B43-A440-67A44EE41FF5}" srcOrd="0" destOrd="0" presId="urn:microsoft.com/office/officeart/2005/8/layout/hProcess11"/>
    <dgm:cxn modelId="{7CF71785-B644-0545-9E1D-5F65896A5F50}" type="presParOf" srcId="{622EA588-9849-6B43-A440-67A44EE41FF5}" destId="{4478CF24-0116-4242-82F1-5BD89F1DE6F5}" srcOrd="0" destOrd="0" presId="urn:microsoft.com/office/officeart/2005/8/layout/hProcess11"/>
    <dgm:cxn modelId="{22821121-B35E-AE47-B612-DA5353C0CA1C}" type="presParOf" srcId="{622EA588-9849-6B43-A440-67A44EE41FF5}" destId="{29C1DE0C-9C34-1043-BF19-5D0B32BA0FCC}" srcOrd="1" destOrd="0" presId="urn:microsoft.com/office/officeart/2005/8/layout/hProcess11"/>
    <dgm:cxn modelId="{9CB83E38-AB56-C849-804E-4555E0C11366}" type="presParOf" srcId="{622EA588-9849-6B43-A440-67A44EE41FF5}" destId="{FB7D24CD-7FCA-D64B-B027-4E6B8B1EFA8E}" srcOrd="2" destOrd="0" presId="urn:microsoft.com/office/officeart/2005/8/layout/hProcess11"/>
    <dgm:cxn modelId="{AF835762-AD6B-9548-9EE4-661398949FC3}" type="presParOf" srcId="{4DA83B36-4C35-2F4C-91C6-7CFF339B78A0}" destId="{B9F55663-3657-F64B-9B8C-A8636BA08314}" srcOrd="1" destOrd="0" presId="urn:microsoft.com/office/officeart/2005/8/layout/hProcess11"/>
    <dgm:cxn modelId="{445E7758-6789-BF49-8E4F-1DBA6997FDA1}" type="presParOf" srcId="{4DA83B36-4C35-2F4C-91C6-7CFF339B78A0}" destId="{4A9033CC-6E74-6043-8C7E-E2AC67C638EA}" srcOrd="2" destOrd="0" presId="urn:microsoft.com/office/officeart/2005/8/layout/hProcess11"/>
    <dgm:cxn modelId="{68650008-6AA1-6148-97AB-01BD5FCD92DB}" type="presParOf" srcId="{4A9033CC-6E74-6043-8C7E-E2AC67C638EA}" destId="{FEA17B5C-5405-C449-B28F-093DBF6EBCB0}" srcOrd="0" destOrd="0" presId="urn:microsoft.com/office/officeart/2005/8/layout/hProcess11"/>
    <dgm:cxn modelId="{5CA0156D-8E23-5745-9208-2BDD6A90AD93}" type="presParOf" srcId="{4A9033CC-6E74-6043-8C7E-E2AC67C638EA}" destId="{955C4F25-336A-D342-A605-B5C1F8A56A0B}" srcOrd="1" destOrd="0" presId="urn:microsoft.com/office/officeart/2005/8/layout/hProcess11"/>
    <dgm:cxn modelId="{4B8DC61F-74A7-7341-9FA9-F23FFE2C89B9}" type="presParOf" srcId="{4A9033CC-6E74-6043-8C7E-E2AC67C638EA}" destId="{68F15B69-AC6D-1348-BC48-5942C5F660EE}" srcOrd="2" destOrd="0" presId="urn:microsoft.com/office/officeart/2005/8/layout/hProcess11"/>
    <dgm:cxn modelId="{557FF9B1-7337-DE48-998F-A621C6661959}" type="presParOf" srcId="{4DA83B36-4C35-2F4C-91C6-7CFF339B78A0}" destId="{E9FF49D4-8F03-334F-B423-BA34C050D978}" srcOrd="3" destOrd="0" presId="urn:microsoft.com/office/officeart/2005/8/layout/hProcess11"/>
    <dgm:cxn modelId="{3EC7DF5A-B1FD-3B42-B3D2-D9C13EF29C76}" type="presParOf" srcId="{4DA83B36-4C35-2F4C-91C6-7CFF339B78A0}" destId="{027504E6-6B6A-FA49-8E2A-EE9DED860C39}" srcOrd="4" destOrd="0" presId="urn:microsoft.com/office/officeart/2005/8/layout/hProcess11"/>
    <dgm:cxn modelId="{68742D0D-11B5-EC4D-9C8F-8FA5F628CEBD}" type="presParOf" srcId="{027504E6-6B6A-FA49-8E2A-EE9DED860C39}" destId="{AFFDF45C-CB02-2A43-B341-10877F5E4160}" srcOrd="0" destOrd="0" presId="urn:microsoft.com/office/officeart/2005/8/layout/hProcess11"/>
    <dgm:cxn modelId="{E6E3469D-04B9-0843-A392-A083B7B68F2B}" type="presParOf" srcId="{027504E6-6B6A-FA49-8E2A-EE9DED860C39}" destId="{F5D2C9DD-8B5D-3E43-A282-106841FA1381}" srcOrd="1" destOrd="0" presId="urn:microsoft.com/office/officeart/2005/8/layout/hProcess11"/>
    <dgm:cxn modelId="{DF0B1F44-2D3A-6948-8E0E-D06E0E3937E4}" type="presParOf" srcId="{027504E6-6B6A-FA49-8E2A-EE9DED860C39}" destId="{1C417FD1-EB17-1144-82F2-CFA02D721D1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803A21-B45A-8140-B423-74AC9C2B9516}" type="doc">
      <dgm:prSet loTypeId="urn:microsoft.com/office/officeart/2005/8/layout/hierarchy2" loCatId="" qsTypeId="urn:microsoft.com/office/officeart/2005/8/quickstyle/simple1" qsCatId="simple" csTypeId="urn:microsoft.com/office/officeart/2005/8/colors/accent0_1" csCatId="mainScheme" phldr="1"/>
      <dgm:spPr/>
      <dgm:t>
        <a:bodyPr/>
        <a:lstStyle/>
        <a:p>
          <a:endParaRPr lang="en-US"/>
        </a:p>
      </dgm:t>
    </dgm:pt>
    <dgm:pt modelId="{3E235089-43E6-324F-90AC-25A93C41EB59}">
      <dgm:prSet phldrT="[Text]" custT="1"/>
      <dgm:spPr/>
      <dgm:t>
        <a:bodyPr/>
        <a:lstStyle/>
        <a:p>
          <a:r>
            <a:rPr lang="en-US" sz="2500" dirty="0">
              <a:latin typeface="Times" pitchFamily="2" charset="0"/>
            </a:rPr>
            <a:t>ML Tracks</a:t>
          </a:r>
        </a:p>
      </dgm:t>
    </dgm:pt>
    <dgm:pt modelId="{9DF26D92-E9AE-854A-9822-08A0864BEB02}" type="parTrans" cxnId="{923F0447-7E3F-5340-9FA6-E5620638FD47}">
      <dgm:prSet/>
      <dgm:spPr/>
      <dgm:t>
        <a:bodyPr/>
        <a:lstStyle/>
        <a:p>
          <a:endParaRPr lang="en-US" sz="1100">
            <a:latin typeface="Times" pitchFamily="2" charset="0"/>
          </a:endParaRPr>
        </a:p>
      </dgm:t>
    </dgm:pt>
    <dgm:pt modelId="{D6EF0307-CCBD-A14D-98DC-A85ACC6C3EFD}" type="sibTrans" cxnId="{923F0447-7E3F-5340-9FA6-E5620638FD47}">
      <dgm:prSet/>
      <dgm:spPr/>
      <dgm:t>
        <a:bodyPr/>
        <a:lstStyle/>
        <a:p>
          <a:endParaRPr lang="en-US" sz="1100">
            <a:latin typeface="Times" pitchFamily="2" charset="0"/>
          </a:endParaRPr>
        </a:p>
      </dgm:t>
    </dgm:pt>
    <dgm:pt modelId="{9F3D80A3-E2DB-394A-AC12-3F5E876FF304}">
      <dgm:prSet phldrT="[Text]" custT="1"/>
      <dgm:spPr>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spcFirstLastPara="0" vert="horz" wrap="square" lIns="15875" tIns="15875" rIns="15875" bIns="15875" numCol="1" spcCol="1270" anchor="ctr" anchorCtr="0"/>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Conventional Flow - </a:t>
          </a:r>
          <a:r>
            <a:rPr lang="en-US" sz="2500" kern="1200" dirty="0" err="1">
              <a:solidFill>
                <a:srgbClr val="000000">
                  <a:hueOff val="0"/>
                  <a:satOff val="0"/>
                  <a:lumOff val="0"/>
                  <a:alphaOff val="0"/>
                </a:srgbClr>
              </a:solidFill>
              <a:latin typeface="Times" pitchFamily="2" charset="0"/>
              <a:ea typeface="+mn-ea"/>
              <a:cs typeface="+mn-cs"/>
            </a:rPr>
            <a:t>Jupyter</a:t>
          </a:r>
          <a:endParaRPr lang="en-US" sz="2500" kern="1200" dirty="0">
            <a:solidFill>
              <a:srgbClr val="000000">
                <a:hueOff val="0"/>
                <a:satOff val="0"/>
                <a:lumOff val="0"/>
                <a:alphaOff val="0"/>
              </a:srgbClr>
            </a:solidFill>
            <a:latin typeface="Times" pitchFamily="2" charset="0"/>
            <a:ea typeface="+mn-ea"/>
            <a:cs typeface="+mn-cs"/>
          </a:endParaRPr>
        </a:p>
      </dgm:t>
    </dgm:pt>
    <dgm:pt modelId="{F03B1445-598A-0044-965E-C6C26C74E37E}" type="parTrans" cxnId="{879F24ED-C224-4047-93F6-B04E158F902F}">
      <dgm:prSet custT="1"/>
      <dgm:spPr/>
      <dgm:t>
        <a:bodyPr/>
        <a:lstStyle/>
        <a:p>
          <a:endParaRPr lang="en-US" sz="1100">
            <a:latin typeface="Times" pitchFamily="2" charset="0"/>
          </a:endParaRPr>
        </a:p>
      </dgm:t>
    </dgm:pt>
    <dgm:pt modelId="{53281947-44A7-9949-BA54-010882FFF8F8}" type="sibTrans" cxnId="{879F24ED-C224-4047-93F6-B04E158F902F}">
      <dgm:prSet/>
      <dgm:spPr/>
      <dgm:t>
        <a:bodyPr/>
        <a:lstStyle/>
        <a:p>
          <a:endParaRPr lang="en-US" sz="1100">
            <a:latin typeface="Times" pitchFamily="2" charset="0"/>
          </a:endParaRPr>
        </a:p>
      </dgm:t>
    </dgm:pt>
    <dgm:pt modelId="{B8218B60-BBA2-B044-99BF-5287D5278588}">
      <dgm:prSet phldrT="[Text]" custT="1"/>
      <dgm:spPr>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spcFirstLastPara="0" vert="horz" wrap="square" lIns="6985" tIns="6985" rIns="6985" bIns="6985" numCol="1" spcCol="1270" anchor="ctr" anchorCtr="0"/>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Sagemaker</a:t>
          </a:r>
          <a:endParaRPr lang="en-US" sz="2500" kern="1200" dirty="0">
            <a:solidFill>
              <a:srgbClr val="000000">
                <a:hueOff val="0"/>
                <a:satOff val="0"/>
                <a:lumOff val="0"/>
                <a:alphaOff val="0"/>
              </a:srgbClr>
            </a:solidFill>
            <a:latin typeface="Times" pitchFamily="2" charset="0"/>
            <a:ea typeface="+mn-ea"/>
            <a:cs typeface="+mn-cs"/>
          </a:endParaRPr>
        </a:p>
      </dgm:t>
    </dgm:pt>
    <dgm:pt modelId="{1E544EA9-2DD1-6841-B5D6-867B96163D14}" type="parTrans" cxnId="{5A5E3C35-00CF-D54D-8D32-0FC56BE64F43}">
      <dgm:prSet/>
      <dgm:spPr/>
      <dgm:t>
        <a:bodyPr/>
        <a:lstStyle/>
        <a:p>
          <a:endParaRPr lang="en-US">
            <a:latin typeface="Times" pitchFamily="2" charset="0"/>
          </a:endParaRPr>
        </a:p>
      </dgm:t>
    </dgm:pt>
    <dgm:pt modelId="{3015C051-6A69-D347-AFCB-4CD7F3269274}" type="sibTrans" cxnId="{5A5E3C35-00CF-D54D-8D32-0FC56BE64F43}">
      <dgm:prSet/>
      <dgm:spPr/>
      <dgm:t>
        <a:bodyPr/>
        <a:lstStyle/>
        <a:p>
          <a:endParaRPr lang="en-US">
            <a:latin typeface="Times" pitchFamily="2" charset="0"/>
          </a:endParaRPr>
        </a:p>
      </dgm:t>
    </dgm:pt>
    <dgm:pt modelId="{7EF5F1BF-F402-FC47-B8C0-C8CA6B62C05C}">
      <dgm:prSet phldrT="[Text]" custT="1"/>
      <dgm:spPr/>
      <dgm:t>
        <a:bodyPr/>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Django</a:t>
          </a:r>
        </a:p>
      </dgm:t>
    </dgm:pt>
    <dgm:pt modelId="{87DA7C35-E2CC-A34B-82CB-B19AFA233A80}" type="parTrans" cxnId="{C9355977-2A08-134E-ABA5-591C515A6CAD}">
      <dgm:prSet/>
      <dgm:spPr/>
      <dgm:t>
        <a:bodyPr/>
        <a:lstStyle/>
        <a:p>
          <a:endParaRPr lang="en-US">
            <a:latin typeface="Times" pitchFamily="2" charset="0"/>
          </a:endParaRPr>
        </a:p>
      </dgm:t>
    </dgm:pt>
    <dgm:pt modelId="{DA402B43-F3E1-5B4D-B593-11D3D498CF37}" type="sibTrans" cxnId="{C9355977-2A08-134E-ABA5-591C515A6CAD}">
      <dgm:prSet/>
      <dgm:spPr/>
      <dgm:t>
        <a:bodyPr/>
        <a:lstStyle/>
        <a:p>
          <a:endParaRPr lang="en-US">
            <a:latin typeface="Times" pitchFamily="2" charset="0"/>
          </a:endParaRPr>
        </a:p>
      </dgm:t>
    </dgm:pt>
    <dgm:pt modelId="{246DEEAE-39B5-1C49-90FD-E3641DE17F42}">
      <dgm:prSet phldrT="[Text]" custT="1"/>
      <dgm:spPr/>
      <dgm:t>
        <a:bodyPr/>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Mysql</a:t>
          </a:r>
          <a:endParaRPr lang="en-US" sz="2500" kern="1200" dirty="0">
            <a:solidFill>
              <a:srgbClr val="000000">
                <a:hueOff val="0"/>
                <a:satOff val="0"/>
                <a:lumOff val="0"/>
                <a:alphaOff val="0"/>
              </a:srgbClr>
            </a:solidFill>
            <a:latin typeface="Times" pitchFamily="2" charset="0"/>
            <a:ea typeface="+mn-ea"/>
            <a:cs typeface="+mn-cs"/>
          </a:endParaRPr>
        </a:p>
      </dgm:t>
    </dgm:pt>
    <dgm:pt modelId="{4C523842-62A6-C641-914E-FF801326B6D8}" type="parTrans" cxnId="{5BA5A76A-AC7A-0F4D-8170-6C8375CC3864}">
      <dgm:prSet/>
      <dgm:spPr/>
      <dgm:t>
        <a:bodyPr/>
        <a:lstStyle/>
        <a:p>
          <a:endParaRPr lang="en-US">
            <a:latin typeface="Times" pitchFamily="2" charset="0"/>
          </a:endParaRPr>
        </a:p>
      </dgm:t>
    </dgm:pt>
    <dgm:pt modelId="{23463C0B-9BD8-814D-B888-E110099AC427}" type="sibTrans" cxnId="{5BA5A76A-AC7A-0F4D-8170-6C8375CC3864}">
      <dgm:prSet/>
      <dgm:spPr/>
      <dgm:t>
        <a:bodyPr/>
        <a:lstStyle/>
        <a:p>
          <a:endParaRPr lang="en-US">
            <a:latin typeface="Times" pitchFamily="2" charset="0"/>
          </a:endParaRPr>
        </a:p>
      </dgm:t>
    </dgm:pt>
    <dgm:pt modelId="{D9E86443-8F63-1142-8CA9-E471E595A4F1}" type="pres">
      <dgm:prSet presAssocID="{E8803A21-B45A-8140-B423-74AC9C2B9516}" presName="diagram" presStyleCnt="0">
        <dgm:presLayoutVars>
          <dgm:chPref val="1"/>
          <dgm:dir/>
          <dgm:animOne val="branch"/>
          <dgm:animLvl val="lvl"/>
          <dgm:resizeHandles val="exact"/>
        </dgm:presLayoutVars>
      </dgm:prSet>
      <dgm:spPr/>
    </dgm:pt>
    <dgm:pt modelId="{712DBE6B-C522-474D-AD13-C6FA16F41A75}" type="pres">
      <dgm:prSet presAssocID="{3E235089-43E6-324F-90AC-25A93C41EB59}" presName="root1" presStyleCnt="0"/>
      <dgm:spPr/>
    </dgm:pt>
    <dgm:pt modelId="{ED868ECC-0DE8-5B4D-91C8-8247D77936C4}" type="pres">
      <dgm:prSet presAssocID="{3E235089-43E6-324F-90AC-25A93C41EB59}" presName="LevelOneTextNode" presStyleLbl="node0" presStyleIdx="0" presStyleCnt="1">
        <dgm:presLayoutVars>
          <dgm:chPref val="3"/>
        </dgm:presLayoutVars>
      </dgm:prSet>
      <dgm:spPr/>
    </dgm:pt>
    <dgm:pt modelId="{2C2D4D6E-BAD1-F647-A317-BB33B6667572}" type="pres">
      <dgm:prSet presAssocID="{3E235089-43E6-324F-90AC-25A93C41EB59}" presName="level2hierChild" presStyleCnt="0"/>
      <dgm:spPr/>
    </dgm:pt>
    <dgm:pt modelId="{7FC76F3D-CB1B-0943-829F-94092A2D32EC}" type="pres">
      <dgm:prSet presAssocID="{F03B1445-598A-0044-965E-C6C26C74E37E}" presName="conn2-1" presStyleLbl="parChTrans1D2" presStyleIdx="0" presStyleCnt="4"/>
      <dgm:spPr/>
    </dgm:pt>
    <dgm:pt modelId="{3B04DE7A-A8B6-3C41-880B-61F7673BE56C}" type="pres">
      <dgm:prSet presAssocID="{F03B1445-598A-0044-965E-C6C26C74E37E}" presName="connTx" presStyleLbl="parChTrans1D2" presStyleIdx="0" presStyleCnt="4"/>
      <dgm:spPr/>
    </dgm:pt>
    <dgm:pt modelId="{1D7105B9-0D0A-984E-8969-1FC415FBF239}" type="pres">
      <dgm:prSet presAssocID="{9F3D80A3-E2DB-394A-AC12-3F5E876FF304}" presName="root2" presStyleCnt="0"/>
      <dgm:spPr/>
    </dgm:pt>
    <dgm:pt modelId="{DBDC6BC7-A665-044A-9A8C-5961CBE9E7BA}" type="pres">
      <dgm:prSet presAssocID="{9F3D80A3-E2DB-394A-AC12-3F5E876FF304}" presName="LevelTwoTextNode" presStyleLbl="node2" presStyleIdx="0" presStyleCnt="4" custScaleX="112950" custScaleY="121079" custLinFactNeighborX="1126" custLinFactNeighborY="4504">
        <dgm:presLayoutVars>
          <dgm:chPref val="3"/>
        </dgm:presLayoutVars>
      </dgm:prSet>
      <dgm:spPr>
        <a:xfrm>
          <a:off x="3325028" y="43099"/>
          <a:ext cx="1967074" cy="1000409"/>
        </a:xfrm>
        <a:prstGeom prst="roundRect">
          <a:avLst>
            <a:gd name="adj" fmla="val 10000"/>
          </a:avLst>
        </a:prstGeom>
      </dgm:spPr>
    </dgm:pt>
    <dgm:pt modelId="{D0498D5D-661E-B146-BAB7-92F00E59F352}" type="pres">
      <dgm:prSet presAssocID="{9F3D80A3-E2DB-394A-AC12-3F5E876FF304}" presName="level3hierChild" presStyleCnt="0"/>
      <dgm:spPr/>
    </dgm:pt>
    <dgm:pt modelId="{78A282ED-3941-4F47-87CF-62A311B2FC53}" type="pres">
      <dgm:prSet presAssocID="{1E544EA9-2DD1-6841-B5D6-867B96163D14}" presName="conn2-1" presStyleLbl="parChTrans1D2" presStyleIdx="1" presStyleCnt="4"/>
      <dgm:spPr/>
    </dgm:pt>
    <dgm:pt modelId="{2806BDB7-FCFF-F44E-BEF0-43D4DA2CB5B0}" type="pres">
      <dgm:prSet presAssocID="{1E544EA9-2DD1-6841-B5D6-867B96163D14}" presName="connTx" presStyleLbl="parChTrans1D2" presStyleIdx="1" presStyleCnt="4"/>
      <dgm:spPr/>
    </dgm:pt>
    <dgm:pt modelId="{D8C8CBD9-3944-C64E-9D83-700A8B79DE14}" type="pres">
      <dgm:prSet presAssocID="{B8218B60-BBA2-B044-99BF-5287D5278588}" presName="root2" presStyleCnt="0"/>
      <dgm:spPr/>
    </dgm:pt>
    <dgm:pt modelId="{19EA2404-A80E-3D40-8251-A90531F5F1EC}" type="pres">
      <dgm:prSet presAssocID="{B8218B60-BBA2-B044-99BF-5287D5278588}" presName="LevelTwoTextNode" presStyleLbl="node2" presStyleIdx="1" presStyleCnt="4">
        <dgm:presLayoutVars>
          <dgm:chPref val="3"/>
        </dgm:presLayoutVars>
      </dgm:prSet>
      <dgm:spPr>
        <a:xfrm>
          <a:off x="3540125" y="1416843"/>
          <a:ext cx="2460625" cy="1230312"/>
        </a:xfrm>
        <a:prstGeom prst="roundRect">
          <a:avLst>
            <a:gd name="adj" fmla="val 10000"/>
          </a:avLst>
        </a:prstGeom>
      </dgm:spPr>
    </dgm:pt>
    <dgm:pt modelId="{25D9B170-6F53-1641-821B-A97B88B6A97D}" type="pres">
      <dgm:prSet presAssocID="{B8218B60-BBA2-B044-99BF-5287D5278588}" presName="level3hierChild" presStyleCnt="0"/>
      <dgm:spPr/>
    </dgm:pt>
    <dgm:pt modelId="{2D4AD798-39B9-7E4F-9400-C884D7BF6B9F}" type="pres">
      <dgm:prSet presAssocID="{87DA7C35-E2CC-A34B-82CB-B19AFA233A80}" presName="conn2-1" presStyleLbl="parChTrans1D2" presStyleIdx="2" presStyleCnt="4"/>
      <dgm:spPr/>
    </dgm:pt>
    <dgm:pt modelId="{D398ABFF-C472-944A-9523-EFF9145DFE82}" type="pres">
      <dgm:prSet presAssocID="{87DA7C35-E2CC-A34B-82CB-B19AFA233A80}" presName="connTx" presStyleLbl="parChTrans1D2" presStyleIdx="2" presStyleCnt="4"/>
      <dgm:spPr/>
    </dgm:pt>
    <dgm:pt modelId="{EC2FC360-76A6-1B4C-9E16-32E51D6B79E0}" type="pres">
      <dgm:prSet presAssocID="{7EF5F1BF-F402-FC47-B8C0-C8CA6B62C05C}" presName="root2" presStyleCnt="0"/>
      <dgm:spPr/>
    </dgm:pt>
    <dgm:pt modelId="{DC6C6CF3-EAB4-344E-A3BB-FB8905517BE0}" type="pres">
      <dgm:prSet presAssocID="{7EF5F1BF-F402-FC47-B8C0-C8CA6B62C05C}" presName="LevelTwoTextNode" presStyleLbl="node2" presStyleIdx="2" presStyleCnt="4">
        <dgm:presLayoutVars>
          <dgm:chPref val="3"/>
        </dgm:presLayoutVars>
      </dgm:prSet>
      <dgm:spPr/>
    </dgm:pt>
    <dgm:pt modelId="{69368D17-5901-0948-AA02-8B0699738B48}" type="pres">
      <dgm:prSet presAssocID="{7EF5F1BF-F402-FC47-B8C0-C8CA6B62C05C}" presName="level3hierChild" presStyleCnt="0"/>
      <dgm:spPr/>
    </dgm:pt>
    <dgm:pt modelId="{09128C02-4409-ED48-B542-7D0D9940D1ED}" type="pres">
      <dgm:prSet presAssocID="{4C523842-62A6-C641-914E-FF801326B6D8}" presName="conn2-1" presStyleLbl="parChTrans1D2" presStyleIdx="3" presStyleCnt="4"/>
      <dgm:spPr/>
    </dgm:pt>
    <dgm:pt modelId="{DE2667A4-5DD4-BB41-87C3-31893DC1D8C6}" type="pres">
      <dgm:prSet presAssocID="{4C523842-62A6-C641-914E-FF801326B6D8}" presName="connTx" presStyleLbl="parChTrans1D2" presStyleIdx="3" presStyleCnt="4"/>
      <dgm:spPr/>
    </dgm:pt>
    <dgm:pt modelId="{801BD4CD-073C-A246-A4A5-61361335DA7B}" type="pres">
      <dgm:prSet presAssocID="{246DEEAE-39B5-1C49-90FD-E3641DE17F42}" presName="root2" presStyleCnt="0"/>
      <dgm:spPr/>
    </dgm:pt>
    <dgm:pt modelId="{86969FF1-D49C-524E-B144-318B0081397B}" type="pres">
      <dgm:prSet presAssocID="{246DEEAE-39B5-1C49-90FD-E3641DE17F42}" presName="LevelTwoTextNode" presStyleLbl="node2" presStyleIdx="3" presStyleCnt="4">
        <dgm:presLayoutVars>
          <dgm:chPref val="3"/>
        </dgm:presLayoutVars>
      </dgm:prSet>
      <dgm:spPr/>
    </dgm:pt>
    <dgm:pt modelId="{6160D65F-798A-8648-8431-B8A24A609E76}" type="pres">
      <dgm:prSet presAssocID="{246DEEAE-39B5-1C49-90FD-E3641DE17F42}" presName="level3hierChild" presStyleCnt="0"/>
      <dgm:spPr/>
    </dgm:pt>
  </dgm:ptLst>
  <dgm:cxnLst>
    <dgm:cxn modelId="{06AD2D1D-A306-2D42-BEB0-95F244754FCF}" type="presOf" srcId="{E8803A21-B45A-8140-B423-74AC9C2B9516}" destId="{D9E86443-8F63-1142-8CA9-E471E595A4F1}" srcOrd="0" destOrd="0" presId="urn:microsoft.com/office/officeart/2005/8/layout/hierarchy2"/>
    <dgm:cxn modelId="{05DAB927-528E-514C-ABFA-9409B74ACDA7}" type="presOf" srcId="{246DEEAE-39B5-1C49-90FD-E3641DE17F42}" destId="{86969FF1-D49C-524E-B144-318B0081397B}" srcOrd="0" destOrd="0" presId="urn:microsoft.com/office/officeart/2005/8/layout/hierarchy2"/>
    <dgm:cxn modelId="{5A5E3C35-00CF-D54D-8D32-0FC56BE64F43}" srcId="{3E235089-43E6-324F-90AC-25A93C41EB59}" destId="{B8218B60-BBA2-B044-99BF-5287D5278588}" srcOrd="1" destOrd="0" parTransId="{1E544EA9-2DD1-6841-B5D6-867B96163D14}" sibTransId="{3015C051-6A69-D347-AFCB-4CD7F3269274}"/>
    <dgm:cxn modelId="{708DB843-2C32-FE4E-9D45-D021DCE47FFC}" type="presOf" srcId="{3E235089-43E6-324F-90AC-25A93C41EB59}" destId="{ED868ECC-0DE8-5B4D-91C8-8247D77936C4}" srcOrd="0" destOrd="0" presId="urn:microsoft.com/office/officeart/2005/8/layout/hierarchy2"/>
    <dgm:cxn modelId="{5BDCE544-F0AB-9C48-8A7A-3FBC66F71509}" type="presOf" srcId="{4C523842-62A6-C641-914E-FF801326B6D8}" destId="{09128C02-4409-ED48-B542-7D0D9940D1ED}" srcOrd="0" destOrd="0" presId="urn:microsoft.com/office/officeart/2005/8/layout/hierarchy2"/>
    <dgm:cxn modelId="{923F0447-7E3F-5340-9FA6-E5620638FD47}" srcId="{E8803A21-B45A-8140-B423-74AC9C2B9516}" destId="{3E235089-43E6-324F-90AC-25A93C41EB59}" srcOrd="0" destOrd="0" parTransId="{9DF26D92-E9AE-854A-9822-08A0864BEB02}" sibTransId="{D6EF0307-CCBD-A14D-98DC-A85ACC6C3EFD}"/>
    <dgm:cxn modelId="{5BA5A76A-AC7A-0F4D-8170-6C8375CC3864}" srcId="{3E235089-43E6-324F-90AC-25A93C41EB59}" destId="{246DEEAE-39B5-1C49-90FD-E3641DE17F42}" srcOrd="3" destOrd="0" parTransId="{4C523842-62A6-C641-914E-FF801326B6D8}" sibTransId="{23463C0B-9BD8-814D-B888-E110099AC427}"/>
    <dgm:cxn modelId="{C9355977-2A08-134E-ABA5-591C515A6CAD}" srcId="{3E235089-43E6-324F-90AC-25A93C41EB59}" destId="{7EF5F1BF-F402-FC47-B8C0-C8CA6B62C05C}" srcOrd="2" destOrd="0" parTransId="{87DA7C35-E2CC-A34B-82CB-B19AFA233A80}" sibTransId="{DA402B43-F3E1-5B4D-B593-11D3D498CF37}"/>
    <dgm:cxn modelId="{4D6C0E78-8F05-AA46-9933-E4AE6A0A9C50}" type="presOf" srcId="{B8218B60-BBA2-B044-99BF-5287D5278588}" destId="{19EA2404-A80E-3D40-8251-A90531F5F1EC}" srcOrd="0" destOrd="0" presId="urn:microsoft.com/office/officeart/2005/8/layout/hierarchy2"/>
    <dgm:cxn modelId="{D078FF7C-39FF-7F4B-B806-6AD5C2C38132}" type="presOf" srcId="{87DA7C35-E2CC-A34B-82CB-B19AFA233A80}" destId="{D398ABFF-C472-944A-9523-EFF9145DFE82}" srcOrd="1" destOrd="0" presId="urn:microsoft.com/office/officeart/2005/8/layout/hierarchy2"/>
    <dgm:cxn modelId="{C5A8ED7E-D7D4-C44F-824D-850179B2B156}" type="presOf" srcId="{F03B1445-598A-0044-965E-C6C26C74E37E}" destId="{7FC76F3D-CB1B-0943-829F-94092A2D32EC}" srcOrd="0" destOrd="0" presId="urn:microsoft.com/office/officeart/2005/8/layout/hierarchy2"/>
    <dgm:cxn modelId="{4162E787-77B6-5940-B04C-7C835B8A2F16}" type="presOf" srcId="{1E544EA9-2DD1-6841-B5D6-867B96163D14}" destId="{2806BDB7-FCFF-F44E-BEF0-43D4DA2CB5B0}" srcOrd="1" destOrd="0" presId="urn:microsoft.com/office/officeart/2005/8/layout/hierarchy2"/>
    <dgm:cxn modelId="{6D405592-AF5A-AA49-87FD-A5CF28BF163E}" type="presOf" srcId="{4C523842-62A6-C641-914E-FF801326B6D8}" destId="{DE2667A4-5DD4-BB41-87C3-31893DC1D8C6}" srcOrd="1" destOrd="0" presId="urn:microsoft.com/office/officeart/2005/8/layout/hierarchy2"/>
    <dgm:cxn modelId="{67A500B5-C850-F44F-8743-E527E1BE40AC}" type="presOf" srcId="{7EF5F1BF-F402-FC47-B8C0-C8CA6B62C05C}" destId="{DC6C6CF3-EAB4-344E-A3BB-FB8905517BE0}" srcOrd="0" destOrd="0" presId="urn:microsoft.com/office/officeart/2005/8/layout/hierarchy2"/>
    <dgm:cxn modelId="{51DAADE0-05F3-7740-8FEE-72A54D09E451}" type="presOf" srcId="{87DA7C35-E2CC-A34B-82CB-B19AFA233A80}" destId="{2D4AD798-39B9-7E4F-9400-C884D7BF6B9F}" srcOrd="0" destOrd="0" presId="urn:microsoft.com/office/officeart/2005/8/layout/hierarchy2"/>
    <dgm:cxn modelId="{B0A3C3EC-B087-884A-BAC6-E9B5A203891A}" type="presOf" srcId="{9F3D80A3-E2DB-394A-AC12-3F5E876FF304}" destId="{DBDC6BC7-A665-044A-9A8C-5961CBE9E7BA}" srcOrd="0" destOrd="0" presId="urn:microsoft.com/office/officeart/2005/8/layout/hierarchy2"/>
    <dgm:cxn modelId="{879F24ED-C224-4047-93F6-B04E158F902F}" srcId="{3E235089-43E6-324F-90AC-25A93C41EB59}" destId="{9F3D80A3-E2DB-394A-AC12-3F5E876FF304}" srcOrd="0" destOrd="0" parTransId="{F03B1445-598A-0044-965E-C6C26C74E37E}" sibTransId="{53281947-44A7-9949-BA54-010882FFF8F8}"/>
    <dgm:cxn modelId="{EB413EF3-B168-4A44-B572-340DFEB6D421}" type="presOf" srcId="{1E544EA9-2DD1-6841-B5D6-867B96163D14}" destId="{78A282ED-3941-4F47-87CF-62A311B2FC53}" srcOrd="0" destOrd="0" presId="urn:microsoft.com/office/officeart/2005/8/layout/hierarchy2"/>
    <dgm:cxn modelId="{F3DB23F8-0218-A341-929C-AE673F64708A}" type="presOf" srcId="{F03B1445-598A-0044-965E-C6C26C74E37E}" destId="{3B04DE7A-A8B6-3C41-880B-61F7673BE56C}" srcOrd="1" destOrd="0" presId="urn:microsoft.com/office/officeart/2005/8/layout/hierarchy2"/>
    <dgm:cxn modelId="{92AEEE72-B93F-7C45-A85D-E5B55CCC8C78}" type="presParOf" srcId="{D9E86443-8F63-1142-8CA9-E471E595A4F1}" destId="{712DBE6B-C522-474D-AD13-C6FA16F41A75}" srcOrd="0" destOrd="0" presId="urn:microsoft.com/office/officeart/2005/8/layout/hierarchy2"/>
    <dgm:cxn modelId="{2C2CEBA7-00D6-8A40-ADFD-64E8CF98295B}" type="presParOf" srcId="{712DBE6B-C522-474D-AD13-C6FA16F41A75}" destId="{ED868ECC-0DE8-5B4D-91C8-8247D77936C4}" srcOrd="0" destOrd="0" presId="urn:microsoft.com/office/officeart/2005/8/layout/hierarchy2"/>
    <dgm:cxn modelId="{10ECF283-C98A-F34B-959F-5A75000809F2}" type="presParOf" srcId="{712DBE6B-C522-474D-AD13-C6FA16F41A75}" destId="{2C2D4D6E-BAD1-F647-A317-BB33B6667572}" srcOrd="1" destOrd="0" presId="urn:microsoft.com/office/officeart/2005/8/layout/hierarchy2"/>
    <dgm:cxn modelId="{B132EA4B-30CC-D24A-9337-3EA6E054EC93}" type="presParOf" srcId="{2C2D4D6E-BAD1-F647-A317-BB33B6667572}" destId="{7FC76F3D-CB1B-0943-829F-94092A2D32EC}" srcOrd="0" destOrd="0" presId="urn:microsoft.com/office/officeart/2005/8/layout/hierarchy2"/>
    <dgm:cxn modelId="{C3F2E4F2-8F3C-0840-9B6F-2710C7619B14}" type="presParOf" srcId="{7FC76F3D-CB1B-0943-829F-94092A2D32EC}" destId="{3B04DE7A-A8B6-3C41-880B-61F7673BE56C}" srcOrd="0" destOrd="0" presId="urn:microsoft.com/office/officeart/2005/8/layout/hierarchy2"/>
    <dgm:cxn modelId="{6E90FCC1-3096-CE42-86DB-3F8D0CB1163D}" type="presParOf" srcId="{2C2D4D6E-BAD1-F647-A317-BB33B6667572}" destId="{1D7105B9-0D0A-984E-8969-1FC415FBF239}" srcOrd="1" destOrd="0" presId="urn:microsoft.com/office/officeart/2005/8/layout/hierarchy2"/>
    <dgm:cxn modelId="{FA56CC42-B570-2D4F-8472-82A0C95A26BF}" type="presParOf" srcId="{1D7105B9-0D0A-984E-8969-1FC415FBF239}" destId="{DBDC6BC7-A665-044A-9A8C-5961CBE9E7BA}" srcOrd="0" destOrd="0" presId="urn:microsoft.com/office/officeart/2005/8/layout/hierarchy2"/>
    <dgm:cxn modelId="{4CB2905D-2A9F-8B4F-B6F9-04A90246AF29}" type="presParOf" srcId="{1D7105B9-0D0A-984E-8969-1FC415FBF239}" destId="{D0498D5D-661E-B146-BAB7-92F00E59F352}" srcOrd="1" destOrd="0" presId="urn:microsoft.com/office/officeart/2005/8/layout/hierarchy2"/>
    <dgm:cxn modelId="{8F031EE2-B04F-544F-8795-BCC837E91EF7}" type="presParOf" srcId="{2C2D4D6E-BAD1-F647-A317-BB33B6667572}" destId="{78A282ED-3941-4F47-87CF-62A311B2FC53}" srcOrd="2" destOrd="0" presId="urn:microsoft.com/office/officeart/2005/8/layout/hierarchy2"/>
    <dgm:cxn modelId="{58CE8424-A7E3-E94F-9705-86B70ED160B2}" type="presParOf" srcId="{78A282ED-3941-4F47-87CF-62A311B2FC53}" destId="{2806BDB7-FCFF-F44E-BEF0-43D4DA2CB5B0}" srcOrd="0" destOrd="0" presId="urn:microsoft.com/office/officeart/2005/8/layout/hierarchy2"/>
    <dgm:cxn modelId="{EDA0E1FE-33CE-9045-84B9-DB3140F4C521}" type="presParOf" srcId="{2C2D4D6E-BAD1-F647-A317-BB33B6667572}" destId="{D8C8CBD9-3944-C64E-9D83-700A8B79DE14}" srcOrd="3" destOrd="0" presId="urn:microsoft.com/office/officeart/2005/8/layout/hierarchy2"/>
    <dgm:cxn modelId="{F41F6F9A-CE4E-E343-B036-C08F7F79EF29}" type="presParOf" srcId="{D8C8CBD9-3944-C64E-9D83-700A8B79DE14}" destId="{19EA2404-A80E-3D40-8251-A90531F5F1EC}" srcOrd="0" destOrd="0" presId="urn:microsoft.com/office/officeart/2005/8/layout/hierarchy2"/>
    <dgm:cxn modelId="{A0BD0FE2-3A89-2E49-B5AE-20F65157E0C4}" type="presParOf" srcId="{D8C8CBD9-3944-C64E-9D83-700A8B79DE14}" destId="{25D9B170-6F53-1641-821B-A97B88B6A97D}" srcOrd="1" destOrd="0" presId="urn:microsoft.com/office/officeart/2005/8/layout/hierarchy2"/>
    <dgm:cxn modelId="{2AA6EEFA-8018-1A42-A4C9-1CF9A4AFA668}" type="presParOf" srcId="{2C2D4D6E-BAD1-F647-A317-BB33B6667572}" destId="{2D4AD798-39B9-7E4F-9400-C884D7BF6B9F}" srcOrd="4" destOrd="0" presId="urn:microsoft.com/office/officeart/2005/8/layout/hierarchy2"/>
    <dgm:cxn modelId="{4A72F626-4BB8-1F45-8C4B-961B79EFBD80}" type="presParOf" srcId="{2D4AD798-39B9-7E4F-9400-C884D7BF6B9F}" destId="{D398ABFF-C472-944A-9523-EFF9145DFE82}" srcOrd="0" destOrd="0" presId="urn:microsoft.com/office/officeart/2005/8/layout/hierarchy2"/>
    <dgm:cxn modelId="{664FE9C5-1CD3-9A46-B6F5-78BFDCE99BD5}" type="presParOf" srcId="{2C2D4D6E-BAD1-F647-A317-BB33B6667572}" destId="{EC2FC360-76A6-1B4C-9E16-32E51D6B79E0}" srcOrd="5" destOrd="0" presId="urn:microsoft.com/office/officeart/2005/8/layout/hierarchy2"/>
    <dgm:cxn modelId="{6B32D136-452A-2241-8793-4F71EC6A1B1C}" type="presParOf" srcId="{EC2FC360-76A6-1B4C-9E16-32E51D6B79E0}" destId="{DC6C6CF3-EAB4-344E-A3BB-FB8905517BE0}" srcOrd="0" destOrd="0" presId="urn:microsoft.com/office/officeart/2005/8/layout/hierarchy2"/>
    <dgm:cxn modelId="{84983608-49DE-3C48-8F78-274B8E9F14C1}" type="presParOf" srcId="{EC2FC360-76A6-1B4C-9E16-32E51D6B79E0}" destId="{69368D17-5901-0948-AA02-8B0699738B48}" srcOrd="1" destOrd="0" presId="urn:microsoft.com/office/officeart/2005/8/layout/hierarchy2"/>
    <dgm:cxn modelId="{265A47DB-7BE4-7F47-AD0E-7C94C4EDBB6C}" type="presParOf" srcId="{2C2D4D6E-BAD1-F647-A317-BB33B6667572}" destId="{09128C02-4409-ED48-B542-7D0D9940D1ED}" srcOrd="6" destOrd="0" presId="urn:microsoft.com/office/officeart/2005/8/layout/hierarchy2"/>
    <dgm:cxn modelId="{A3ADCC94-403F-5B45-BC4A-912F6F50B352}" type="presParOf" srcId="{09128C02-4409-ED48-B542-7D0D9940D1ED}" destId="{DE2667A4-5DD4-BB41-87C3-31893DC1D8C6}" srcOrd="0" destOrd="0" presId="urn:microsoft.com/office/officeart/2005/8/layout/hierarchy2"/>
    <dgm:cxn modelId="{7BBB9F6A-25FA-D240-8A5D-9D695AF8E095}" type="presParOf" srcId="{2C2D4D6E-BAD1-F647-A317-BB33B6667572}" destId="{801BD4CD-073C-A246-A4A5-61361335DA7B}" srcOrd="7" destOrd="0" presId="urn:microsoft.com/office/officeart/2005/8/layout/hierarchy2"/>
    <dgm:cxn modelId="{9DF55165-C6E5-DE42-8150-5F239FAF07EC}" type="presParOf" srcId="{801BD4CD-073C-A246-A4A5-61361335DA7B}" destId="{86969FF1-D49C-524E-B144-318B0081397B}" srcOrd="0" destOrd="0" presId="urn:microsoft.com/office/officeart/2005/8/layout/hierarchy2"/>
    <dgm:cxn modelId="{EAAB7DE7-21B6-E742-BA7A-9D51EDA2B9DB}" type="presParOf" srcId="{801BD4CD-073C-A246-A4A5-61361335DA7B}" destId="{6160D65F-798A-8648-8431-B8A24A609E76}"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79E4F-7985-5349-9B66-7D9E9F0A5BD1}">
      <dsp:nvSpPr>
        <dsp:cNvPr id="0" name=""/>
        <dsp:cNvSpPr/>
      </dsp:nvSpPr>
      <dsp:spPr>
        <a:xfrm>
          <a:off x="0" y="760614"/>
          <a:ext cx="8063345" cy="1014152"/>
        </a:xfrm>
        <a:prstGeom prst="notched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78CF24-0116-4242-82F1-5BD89F1DE6F5}">
      <dsp:nvSpPr>
        <dsp:cNvPr id="0" name=""/>
        <dsp:cNvSpPr/>
      </dsp:nvSpPr>
      <dsp:spPr>
        <a:xfrm>
          <a:off x="3543" y="0"/>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US" sz="2100" kern="1200" dirty="0">
              <a:latin typeface="Times" pitchFamily="2" charset="0"/>
            </a:rPr>
            <a:t>Picking Credit Card Dataset</a:t>
          </a:r>
        </a:p>
      </dsp:txBody>
      <dsp:txXfrm>
        <a:off x="3543" y="0"/>
        <a:ext cx="2338685" cy="1014152"/>
      </dsp:txXfrm>
    </dsp:sp>
    <dsp:sp modelId="{29C1DE0C-9C34-1043-BF19-5D0B32BA0FCC}">
      <dsp:nvSpPr>
        <dsp:cNvPr id="0" name=""/>
        <dsp:cNvSpPr/>
      </dsp:nvSpPr>
      <dsp:spPr>
        <a:xfrm>
          <a:off x="1046116"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A17B5C-5405-C449-B28F-093DBF6EBCB0}">
      <dsp:nvSpPr>
        <dsp:cNvPr id="0" name=""/>
        <dsp:cNvSpPr/>
      </dsp:nvSpPr>
      <dsp:spPr>
        <a:xfrm>
          <a:off x="2459162" y="1521228"/>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dirty="0">
              <a:latin typeface="Times" pitchFamily="2" charset="0"/>
            </a:rPr>
            <a:t>Computational Approach</a:t>
          </a:r>
        </a:p>
      </dsp:txBody>
      <dsp:txXfrm>
        <a:off x="2459162" y="1521228"/>
        <a:ext cx="2338685" cy="1014152"/>
      </dsp:txXfrm>
    </dsp:sp>
    <dsp:sp modelId="{955C4F25-336A-D342-A605-B5C1F8A56A0B}">
      <dsp:nvSpPr>
        <dsp:cNvPr id="0" name=""/>
        <dsp:cNvSpPr/>
      </dsp:nvSpPr>
      <dsp:spPr>
        <a:xfrm>
          <a:off x="3501736"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FDF45C-CB02-2A43-B341-10877F5E4160}">
      <dsp:nvSpPr>
        <dsp:cNvPr id="0" name=""/>
        <dsp:cNvSpPr/>
      </dsp:nvSpPr>
      <dsp:spPr>
        <a:xfrm>
          <a:off x="4914782" y="0"/>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US" sz="2100" kern="1200" dirty="0">
              <a:latin typeface="Times" pitchFamily="2" charset="0"/>
            </a:rPr>
            <a:t>ML not the Goal Exploring AWS is</a:t>
          </a:r>
        </a:p>
      </dsp:txBody>
      <dsp:txXfrm>
        <a:off x="4914782" y="0"/>
        <a:ext cx="2338685" cy="1014152"/>
      </dsp:txXfrm>
    </dsp:sp>
    <dsp:sp modelId="{F5D2C9DD-8B5D-3E43-A282-106841FA1381}">
      <dsp:nvSpPr>
        <dsp:cNvPr id="0" name=""/>
        <dsp:cNvSpPr/>
      </dsp:nvSpPr>
      <dsp:spPr>
        <a:xfrm>
          <a:off x="5957355"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868ECC-0DE8-5B4D-91C8-8247D77936C4}">
      <dsp:nvSpPr>
        <dsp:cNvPr id="0" name=""/>
        <dsp:cNvSpPr/>
      </dsp:nvSpPr>
      <dsp:spPr>
        <a:xfrm>
          <a:off x="846601" y="1596855"/>
          <a:ext cx="1740579" cy="87028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Times" pitchFamily="2" charset="0"/>
            </a:rPr>
            <a:t>ML Tracks</a:t>
          </a:r>
        </a:p>
      </dsp:txBody>
      <dsp:txXfrm>
        <a:off x="872091" y="1622345"/>
        <a:ext cx="1689599" cy="819309"/>
      </dsp:txXfrm>
    </dsp:sp>
    <dsp:sp modelId="{7FC76F3D-CB1B-0943-829F-94092A2D32EC}">
      <dsp:nvSpPr>
        <dsp:cNvPr id="0" name=""/>
        <dsp:cNvSpPr/>
      </dsp:nvSpPr>
      <dsp:spPr>
        <a:xfrm rot="17765201">
          <a:off x="2131154" y="1281700"/>
          <a:ext cx="1627885" cy="38546"/>
        </a:xfrm>
        <a:custGeom>
          <a:avLst/>
          <a:gdLst/>
          <a:ahLst/>
          <a:cxnLst/>
          <a:rect l="0" t="0" r="0" b="0"/>
          <a:pathLst>
            <a:path>
              <a:moveTo>
                <a:pt x="0" y="19273"/>
              </a:moveTo>
              <a:lnTo>
                <a:pt x="1627885" y="1927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Times" pitchFamily="2" charset="0"/>
          </a:endParaRPr>
        </a:p>
      </dsp:txBody>
      <dsp:txXfrm>
        <a:off x="2904399" y="1260276"/>
        <a:ext cx="81394" cy="81394"/>
      </dsp:txXfrm>
    </dsp:sp>
    <dsp:sp modelId="{DBDC6BC7-A665-044A-9A8C-5961CBE9E7BA}">
      <dsp:nvSpPr>
        <dsp:cNvPr id="0" name=""/>
        <dsp:cNvSpPr/>
      </dsp:nvSpPr>
      <dsp:spPr>
        <a:xfrm>
          <a:off x="3303012" y="43078"/>
          <a:ext cx="1965984" cy="1053738"/>
        </a:xfrm>
        <a:prstGeom prst="roundRect">
          <a:avLst>
            <a:gd name="adj" fmla="val 10000"/>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Conventional Flow - </a:t>
          </a:r>
          <a:r>
            <a:rPr lang="en-US" sz="2500" kern="1200" dirty="0" err="1">
              <a:solidFill>
                <a:srgbClr val="000000">
                  <a:hueOff val="0"/>
                  <a:satOff val="0"/>
                  <a:lumOff val="0"/>
                  <a:alphaOff val="0"/>
                </a:srgbClr>
              </a:solidFill>
              <a:latin typeface="Times" pitchFamily="2" charset="0"/>
              <a:ea typeface="+mn-ea"/>
              <a:cs typeface="+mn-cs"/>
            </a:rPr>
            <a:t>Jupyter</a:t>
          </a:r>
          <a:endParaRPr lang="en-US" sz="2500" kern="1200" dirty="0">
            <a:solidFill>
              <a:srgbClr val="000000">
                <a:hueOff val="0"/>
                <a:satOff val="0"/>
                <a:lumOff val="0"/>
                <a:alphaOff val="0"/>
              </a:srgbClr>
            </a:solidFill>
            <a:latin typeface="Times" pitchFamily="2" charset="0"/>
            <a:ea typeface="+mn-ea"/>
            <a:cs typeface="+mn-cs"/>
          </a:endParaRPr>
        </a:p>
      </dsp:txBody>
      <dsp:txXfrm>
        <a:off x="3333875" y="73941"/>
        <a:ext cx="1904258" cy="992012"/>
      </dsp:txXfrm>
    </dsp:sp>
    <dsp:sp modelId="{78A282ED-3941-4F47-87CF-62A311B2FC53}">
      <dsp:nvSpPr>
        <dsp:cNvPr id="0" name=""/>
        <dsp:cNvSpPr/>
      </dsp:nvSpPr>
      <dsp:spPr>
        <a:xfrm rot="19775208">
          <a:off x="2531636" y="1808380"/>
          <a:ext cx="807321" cy="38546"/>
        </a:xfrm>
        <a:custGeom>
          <a:avLst/>
          <a:gdLst/>
          <a:ahLst/>
          <a:cxnLst/>
          <a:rect l="0" t="0" r="0" b="0"/>
          <a:pathLst>
            <a:path>
              <a:moveTo>
                <a:pt x="0" y="19273"/>
              </a:moveTo>
              <a:lnTo>
                <a:pt x="807321" y="1927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Times" pitchFamily="2" charset="0"/>
          </a:endParaRPr>
        </a:p>
      </dsp:txBody>
      <dsp:txXfrm>
        <a:off x="2915114" y="1807470"/>
        <a:ext cx="40366" cy="40366"/>
      </dsp:txXfrm>
    </dsp:sp>
    <dsp:sp modelId="{19EA2404-A80E-3D40-8251-A90531F5F1EC}">
      <dsp:nvSpPr>
        <dsp:cNvPr id="0" name=""/>
        <dsp:cNvSpPr/>
      </dsp:nvSpPr>
      <dsp:spPr>
        <a:xfrm>
          <a:off x="3283413" y="1188162"/>
          <a:ext cx="1740579" cy="870289"/>
        </a:xfrm>
        <a:prstGeom prst="roundRect">
          <a:avLst>
            <a:gd name="adj" fmla="val 10000"/>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Sagemaker</a:t>
          </a:r>
          <a:endParaRPr lang="en-US" sz="2500" kern="1200" dirty="0">
            <a:solidFill>
              <a:srgbClr val="000000">
                <a:hueOff val="0"/>
                <a:satOff val="0"/>
                <a:lumOff val="0"/>
                <a:alphaOff val="0"/>
              </a:srgbClr>
            </a:solidFill>
            <a:latin typeface="Times" pitchFamily="2" charset="0"/>
            <a:ea typeface="+mn-ea"/>
            <a:cs typeface="+mn-cs"/>
          </a:endParaRPr>
        </a:p>
      </dsp:txBody>
      <dsp:txXfrm>
        <a:off x="3308903" y="1213652"/>
        <a:ext cx="1689599" cy="819309"/>
      </dsp:txXfrm>
    </dsp:sp>
    <dsp:sp modelId="{2D4AD798-39B9-7E4F-9400-C884D7BF6B9F}">
      <dsp:nvSpPr>
        <dsp:cNvPr id="0" name=""/>
        <dsp:cNvSpPr/>
      </dsp:nvSpPr>
      <dsp:spPr>
        <a:xfrm rot="2422857">
          <a:off x="2478304" y="2308797"/>
          <a:ext cx="913985" cy="38546"/>
        </a:xfrm>
        <a:custGeom>
          <a:avLst/>
          <a:gdLst/>
          <a:ahLst/>
          <a:cxnLst/>
          <a:rect l="0" t="0" r="0" b="0"/>
          <a:pathLst>
            <a:path>
              <a:moveTo>
                <a:pt x="0" y="19273"/>
              </a:moveTo>
              <a:lnTo>
                <a:pt x="913985" y="1927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Times" pitchFamily="2" charset="0"/>
          </a:endParaRPr>
        </a:p>
      </dsp:txBody>
      <dsp:txXfrm>
        <a:off x="2912447" y="2305220"/>
        <a:ext cx="45699" cy="45699"/>
      </dsp:txXfrm>
    </dsp:sp>
    <dsp:sp modelId="{DC6C6CF3-EAB4-344E-A3BB-FB8905517BE0}">
      <dsp:nvSpPr>
        <dsp:cNvPr id="0" name=""/>
        <dsp:cNvSpPr/>
      </dsp:nvSpPr>
      <dsp:spPr>
        <a:xfrm>
          <a:off x="3283413" y="2188995"/>
          <a:ext cx="1740579" cy="87028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Django</a:t>
          </a:r>
        </a:p>
      </dsp:txBody>
      <dsp:txXfrm>
        <a:off x="3308903" y="2214485"/>
        <a:ext cx="1689599" cy="819309"/>
      </dsp:txXfrm>
    </dsp:sp>
    <dsp:sp modelId="{09128C02-4409-ED48-B542-7D0D9940D1ED}">
      <dsp:nvSpPr>
        <dsp:cNvPr id="0" name=""/>
        <dsp:cNvSpPr/>
      </dsp:nvSpPr>
      <dsp:spPr>
        <a:xfrm rot="3983495">
          <a:off x="2066058" y="2809213"/>
          <a:ext cx="1738478" cy="38546"/>
        </a:xfrm>
        <a:custGeom>
          <a:avLst/>
          <a:gdLst/>
          <a:ahLst/>
          <a:cxnLst/>
          <a:rect l="0" t="0" r="0" b="0"/>
          <a:pathLst>
            <a:path>
              <a:moveTo>
                <a:pt x="0" y="19273"/>
              </a:moveTo>
              <a:lnTo>
                <a:pt x="1738478" y="1927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latin typeface="Times" pitchFamily="2" charset="0"/>
          </a:endParaRPr>
        </a:p>
      </dsp:txBody>
      <dsp:txXfrm>
        <a:off x="2891835" y="2785025"/>
        <a:ext cx="86923" cy="86923"/>
      </dsp:txXfrm>
    </dsp:sp>
    <dsp:sp modelId="{86969FF1-D49C-524E-B144-318B0081397B}">
      <dsp:nvSpPr>
        <dsp:cNvPr id="0" name=""/>
        <dsp:cNvSpPr/>
      </dsp:nvSpPr>
      <dsp:spPr>
        <a:xfrm>
          <a:off x="3283413" y="3189829"/>
          <a:ext cx="1740579" cy="87028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Mysql</a:t>
          </a:r>
          <a:endParaRPr lang="en-US" sz="2500" kern="1200" dirty="0">
            <a:solidFill>
              <a:srgbClr val="000000">
                <a:hueOff val="0"/>
                <a:satOff val="0"/>
                <a:lumOff val="0"/>
                <a:alphaOff val="0"/>
              </a:srgbClr>
            </a:solidFill>
            <a:latin typeface="Times" pitchFamily="2" charset="0"/>
            <a:ea typeface="+mn-ea"/>
            <a:cs typeface="+mn-cs"/>
          </a:endParaRPr>
        </a:p>
      </dsp:txBody>
      <dsp:txXfrm>
        <a:off x="3308903" y="3215319"/>
        <a:ext cx="1689599" cy="8193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b065a87145_0_1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b065a87145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 Ali</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08926b7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b08926b702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b03a982fc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b03a982fca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b03a982fc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b03a982fca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 Ali jumps in for </a:t>
            </a:r>
            <a:r>
              <a:rPr lang="en-US" dirty="0" err="1"/>
              <a:t>Quicksight</a:t>
            </a:r>
            <a:endParaRPr lang="en-US" dirty="0"/>
          </a:p>
        </p:txBody>
      </p:sp>
    </p:spTree>
    <p:extLst>
      <p:ext uri="{BB962C8B-B14F-4D97-AF65-F5344CB8AC3E}">
        <p14:creationId xmlns:p14="http://schemas.microsoft.com/office/powerpoint/2010/main" val="2109986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a9762eb52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a9762eb5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08926b70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b08926b70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08926b70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gb08926b702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08926b70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Mina takes over</a:t>
            </a:r>
            <a:endParaRPr dirty="0"/>
          </a:p>
        </p:txBody>
      </p:sp>
      <p:sp>
        <p:nvSpPr>
          <p:cNvPr id="161" name="Google Shape;161;gb08926b702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065a8714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b065a87145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b08926b70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b08926b702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 name="Google Shape;5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b065a8714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b065a87145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065a8714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b065a87145_0_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b065a8714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b065a87145_0_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065a8714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b065a87145_0_1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b065a8714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b065a87145_0_1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065a87145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gb065a87145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065a87145_0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065a87145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03a982fca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gb03a982fca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Intro ends</a:t>
            </a:r>
          </a:p>
        </p:txBody>
      </p:sp>
    </p:spTree>
    <p:extLst>
      <p:ext uri="{BB962C8B-B14F-4D97-AF65-F5344CB8AC3E}">
        <p14:creationId xmlns:p14="http://schemas.microsoft.com/office/powerpoint/2010/main" val="167150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1a9762eb5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1a9762eb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r>
              <a:rPr lang="en-US" dirty="0" err="1"/>
              <a:t>Mojahid</a:t>
            </a:r>
            <a:r>
              <a:rPr lang="en-US" dirty="0"/>
              <a:t> Takes over</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From AWS to EDA transition</a:t>
            </a:r>
          </a:p>
        </p:txBody>
      </p:sp>
    </p:spTree>
    <p:extLst>
      <p:ext uri="{BB962C8B-B14F-4D97-AF65-F5344CB8AC3E}">
        <p14:creationId xmlns:p14="http://schemas.microsoft.com/office/powerpoint/2010/main" val="1793508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03a982fc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Mojaid</a:t>
            </a:r>
            <a:r>
              <a:rPr lang="en-US" dirty="0"/>
              <a:t> transition to EDA </a:t>
            </a:r>
            <a:endParaRPr dirty="0"/>
          </a:p>
        </p:txBody>
      </p:sp>
      <p:sp>
        <p:nvSpPr>
          <p:cNvPr id="97" name="Google Shape;97;gb03a982fca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 Option 1" type="title">
  <p:cSld name="TITLE">
    <p:spTree>
      <p:nvGrpSpPr>
        <p:cNvPr id="1" name="Shape 13"/>
        <p:cNvGrpSpPr/>
        <p:nvPr/>
      </p:nvGrpSpPr>
      <p:grpSpPr>
        <a:xfrm>
          <a:off x="0" y="0"/>
          <a:ext cx="0" cy="0"/>
          <a:chOff x="0" y="0"/>
          <a:chExt cx="0" cy="0"/>
        </a:xfrm>
      </p:grpSpPr>
      <p:pic>
        <p:nvPicPr>
          <p:cNvPr id="14" name="Google Shape;14;p8" descr="PPT-General7.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5" name="Google Shape;15;p8"/>
          <p:cNvSpPr txBox="1">
            <a:spLocks noGrp="1"/>
          </p:cNvSpPr>
          <p:nvPr>
            <p:ph type="ctrTitle"/>
          </p:nvPr>
        </p:nvSpPr>
        <p:spPr>
          <a:xfrm>
            <a:off x="3105628" y="465270"/>
            <a:ext cx="5444279" cy="244116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4000"/>
              <a:buFont typeface="Arial"/>
              <a:buNone/>
              <a:defRPr sz="40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dirty="0"/>
          </a:p>
        </p:txBody>
      </p:sp>
      <p:sp>
        <p:nvSpPr>
          <p:cNvPr id="16" name="Google Shape;16;p8"/>
          <p:cNvSpPr txBox="1">
            <a:spLocks noGrp="1"/>
          </p:cNvSpPr>
          <p:nvPr>
            <p:ph type="subTitle" idx="1"/>
          </p:nvPr>
        </p:nvSpPr>
        <p:spPr>
          <a:xfrm>
            <a:off x="3105628" y="3137687"/>
            <a:ext cx="5444279" cy="1752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480"/>
              </a:spcBef>
              <a:spcAft>
                <a:spcPts val="0"/>
              </a:spcAft>
              <a:buClr>
                <a:schemeClr val="accent1"/>
              </a:buClr>
              <a:buSzPts val="2400"/>
              <a:buFont typeface="Noto Sans Symbols"/>
              <a:buNone/>
              <a:defRPr sz="2400" b="0" i="0" u="none" strike="noStrike" cap="none">
                <a:solidFill>
                  <a:srgbClr val="ECE9C6"/>
                </a:solidFill>
                <a:latin typeface="Arial"/>
                <a:ea typeface="Arial"/>
                <a:cs typeface="Arial"/>
                <a:sym typeface="Arial"/>
              </a:defRPr>
            </a:lvl1pPr>
            <a:lvl2pPr marR="0" lvl="1" algn="ctr" rtl="0">
              <a:lnSpc>
                <a:spcPct val="100000"/>
              </a:lnSpc>
              <a:spcBef>
                <a:spcPts val="440"/>
              </a:spcBef>
              <a:spcAft>
                <a:spcPts val="0"/>
              </a:spcAft>
              <a:buClr>
                <a:schemeClr val="accent1"/>
              </a:buClr>
              <a:buSzPts val="2200"/>
              <a:buFont typeface="Noto Sans Symbols"/>
              <a:buNone/>
              <a:defRPr sz="2200" b="0" i="0" u="none" strike="noStrike" cap="none">
                <a:solidFill>
                  <a:srgbClr val="888888"/>
                </a:solidFill>
                <a:latin typeface="Book Antiqua"/>
                <a:ea typeface="Book Antiqua"/>
                <a:cs typeface="Book Antiqua"/>
                <a:sym typeface="Book Antiqua"/>
              </a:defRPr>
            </a:lvl2pPr>
            <a:lvl3pPr marR="0" lvl="2" algn="ctr" rtl="0">
              <a:lnSpc>
                <a:spcPct val="100000"/>
              </a:lnSpc>
              <a:spcBef>
                <a:spcPts val="400"/>
              </a:spcBef>
              <a:spcAft>
                <a:spcPts val="0"/>
              </a:spcAft>
              <a:buClr>
                <a:schemeClr val="accent1"/>
              </a:buClr>
              <a:buSzPts val="2000"/>
              <a:buFont typeface="Noto Sans Symbols"/>
              <a:buNone/>
              <a:defRPr sz="2000" b="0" i="0" u="none" strike="noStrike" cap="none">
                <a:solidFill>
                  <a:srgbClr val="888888"/>
                </a:solidFill>
                <a:latin typeface="Book Antiqua"/>
                <a:ea typeface="Book Antiqua"/>
                <a:cs typeface="Book Antiqua"/>
                <a:sym typeface="Book Antiqua"/>
              </a:defRPr>
            </a:lvl3pPr>
            <a:lvl4pPr marR="0" lvl="3"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4pPr>
            <a:lvl5pPr marR="0" lvl="4" algn="ctr"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5pPr>
            <a:lvl6pPr marR="0" lvl="5"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R="0" lvl="6"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R="0" lvl="7"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R="0" lvl="8"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losing Slide - Option 2">
  <p:cSld name="Closing Slide - Option 2">
    <p:spTree>
      <p:nvGrpSpPr>
        <p:cNvPr id="1" name="Shape 46"/>
        <p:cNvGrpSpPr/>
        <p:nvPr/>
      </p:nvGrpSpPr>
      <p:grpSpPr>
        <a:xfrm>
          <a:off x="0" y="0"/>
          <a:ext cx="0" cy="0"/>
          <a:chOff x="0" y="0"/>
          <a:chExt cx="0" cy="0"/>
        </a:xfrm>
      </p:grpSpPr>
      <p:pic>
        <p:nvPicPr>
          <p:cNvPr id="47" name="Google Shape;47;p17" descr="PPT-General.jpg"/>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9"/>
          <p:cNvSpPr txBox="1">
            <a:spLocks noGrp="1"/>
          </p:cNvSpPr>
          <p:nvPr>
            <p:ph type="body" idx="1"/>
          </p:nvPr>
        </p:nvSpPr>
        <p:spPr>
          <a:xfrm>
            <a:off x="699247" y="1861441"/>
            <a:ext cx="7745505" cy="317026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80"/>
              </a:spcBef>
              <a:spcAft>
                <a:spcPts val="0"/>
              </a:spcAft>
              <a:buClr>
                <a:schemeClr val="accent1"/>
              </a:buClr>
              <a:buSzPts val="2400"/>
              <a:buFont typeface="Noto Sans Symbols"/>
              <a:buNone/>
              <a:defRPr sz="24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Arial"/>
                <a:ea typeface="Arial"/>
                <a:cs typeface="Arial"/>
                <a:sym typeface="Arial"/>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Arial"/>
                <a:ea typeface="Arial"/>
                <a:cs typeface="Arial"/>
                <a:sym typeface="Arial"/>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dirty="0"/>
          </a:p>
        </p:txBody>
      </p:sp>
      <p:sp>
        <p:nvSpPr>
          <p:cNvPr id="19" name="Google Shape;19;p9"/>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10"/>
          <p:cNvSpPr txBox="1"/>
          <p:nvPr/>
        </p:nvSpPr>
        <p:spPr>
          <a:xfrm>
            <a:off x="4147073" y="2887579"/>
            <a:ext cx="857768"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endParaRPr sz="5400" b="0" i="0" u="none" strike="noStrike" cap="none">
              <a:solidFill>
                <a:srgbClr val="DBA253"/>
              </a:solidFill>
              <a:latin typeface="Noto Sans Symbols"/>
              <a:ea typeface="Noto Sans Symbols"/>
              <a:cs typeface="Noto Sans Symbols"/>
              <a:sym typeface="Noto Sans Symbols"/>
            </a:endParaRPr>
          </a:p>
        </p:txBody>
      </p:sp>
      <p:sp>
        <p:nvSpPr>
          <p:cNvPr id="22" name="Google Shape;22;p10"/>
          <p:cNvSpPr txBox="1">
            <a:spLocks noGrp="1"/>
          </p:cNvSpPr>
          <p:nvPr>
            <p:ph type="title"/>
          </p:nvPr>
        </p:nvSpPr>
        <p:spPr>
          <a:xfrm>
            <a:off x="690040" y="1204857"/>
            <a:ext cx="7754713" cy="1910716"/>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595959"/>
              </a:buClr>
              <a:buSzPts val="5400"/>
              <a:buFont typeface="Arial"/>
              <a:buNone/>
              <a:defRPr sz="54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3" name="Google Shape;23;p10"/>
          <p:cNvSpPr txBox="1">
            <a:spLocks noGrp="1"/>
          </p:cNvSpPr>
          <p:nvPr>
            <p:ph type="body" idx="1"/>
          </p:nvPr>
        </p:nvSpPr>
        <p:spPr>
          <a:xfrm>
            <a:off x="699248" y="3324431"/>
            <a:ext cx="7734747" cy="15001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2pPr>
            <a:lvl3pPr marL="1371600" marR="0" lvl="2"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3pPr>
            <a:lvl4pPr marL="1828800" marR="0" lvl="3"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4pPr>
            <a:lvl5pPr marL="2286000" marR="0" lvl="4"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Areas" type="twoObj">
  <p:cSld name="TWO_OBJECTS">
    <p:spTree>
      <p:nvGrpSpPr>
        <p:cNvPr id="1" name="Shape 24"/>
        <p:cNvGrpSpPr/>
        <p:nvPr/>
      </p:nvGrpSpPr>
      <p:grpSpPr>
        <a:xfrm>
          <a:off x="0" y="0"/>
          <a:ext cx="0" cy="0"/>
          <a:chOff x="0" y="0"/>
          <a:chExt cx="0" cy="0"/>
        </a:xfrm>
      </p:grpSpPr>
      <p:sp>
        <p:nvSpPr>
          <p:cNvPr id="25" name="Google Shape;25;p11"/>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595959"/>
              </a:buClr>
              <a:buSzPts val="4300"/>
              <a:buFont typeface="Arial"/>
              <a:buNone/>
              <a:defRPr sz="43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6" name="Google Shape;26;p11"/>
          <p:cNvSpPr txBox="1">
            <a:spLocks noGrp="1"/>
          </p:cNvSpPr>
          <p:nvPr>
            <p:ph type="body" idx="1"/>
          </p:nvPr>
        </p:nvSpPr>
        <p:spPr>
          <a:xfrm>
            <a:off x="685800" y="1845482"/>
            <a:ext cx="3803904" cy="34344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
        <p:nvSpPr>
          <p:cNvPr id="27" name="Google Shape;27;p11"/>
          <p:cNvSpPr txBox="1">
            <a:spLocks noGrp="1"/>
          </p:cNvSpPr>
          <p:nvPr>
            <p:ph type="body" idx="2"/>
          </p:nvPr>
        </p:nvSpPr>
        <p:spPr>
          <a:xfrm>
            <a:off x="4645151" y="1845482"/>
            <a:ext cx="3803904" cy="34344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s with Subtitles" type="twoTxTwoObj">
  <p:cSld name="TWO_OBJECTS_WITH_TEXT">
    <p:spTree>
      <p:nvGrpSpPr>
        <p:cNvPr id="1" name="Shape 28"/>
        <p:cNvGrpSpPr/>
        <p:nvPr/>
      </p:nvGrpSpPr>
      <p:grpSpPr>
        <a:xfrm>
          <a:off x="0" y="0"/>
          <a:ext cx="0" cy="0"/>
          <a:chOff x="0" y="0"/>
          <a:chExt cx="0" cy="0"/>
        </a:xfrm>
      </p:grpSpPr>
      <p:sp>
        <p:nvSpPr>
          <p:cNvPr id="29" name="Google Shape;29;p12"/>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595959"/>
              </a:buClr>
              <a:buSzPts val="4300"/>
              <a:buFont typeface="Arial"/>
              <a:buNone/>
              <a:defRPr sz="43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30" name="Google Shape;30;p12"/>
          <p:cNvSpPr txBox="1">
            <a:spLocks noGrp="1"/>
          </p:cNvSpPr>
          <p:nvPr>
            <p:ph type="body" idx="1"/>
          </p:nvPr>
        </p:nvSpPr>
        <p:spPr>
          <a:xfrm>
            <a:off x="688490" y="1783601"/>
            <a:ext cx="3621929" cy="658368"/>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500"/>
              </a:spcBef>
              <a:spcAft>
                <a:spcPts val="0"/>
              </a:spcAft>
              <a:buClr>
                <a:schemeClr val="accent1"/>
              </a:buClr>
              <a:buSzPts val="2500"/>
              <a:buFont typeface="Noto Sans Symbols"/>
              <a:buNone/>
              <a:defRPr sz="2500" b="1"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1"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1"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9pPr>
          </a:lstStyle>
          <a:p>
            <a:endParaRPr/>
          </a:p>
        </p:txBody>
      </p:sp>
      <p:sp>
        <p:nvSpPr>
          <p:cNvPr id="31" name="Google Shape;31;p12"/>
          <p:cNvSpPr txBox="1">
            <a:spLocks noGrp="1"/>
          </p:cNvSpPr>
          <p:nvPr>
            <p:ph type="body" idx="2"/>
          </p:nvPr>
        </p:nvSpPr>
        <p:spPr>
          <a:xfrm>
            <a:off x="688488" y="2622290"/>
            <a:ext cx="3621931" cy="25951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4pPr>
            <a:lvl5pPr marL="2286000" marR="0" lvl="4"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5pPr>
            <a:lvl6pPr marL="2743200" marR="0" lvl="5"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6pPr>
            <a:lvl7pPr marL="3200400" marR="0" lvl="6"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7pPr>
            <a:lvl8pPr marL="3657600" marR="0" lvl="7"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8pPr>
            <a:lvl9pPr marL="4114800" marR="0" lvl="8"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9pPr>
          </a:lstStyle>
          <a:p>
            <a:endParaRPr/>
          </a:p>
        </p:txBody>
      </p:sp>
      <p:sp>
        <p:nvSpPr>
          <p:cNvPr id="32" name="Google Shape;32;p12"/>
          <p:cNvSpPr txBox="1">
            <a:spLocks noGrp="1"/>
          </p:cNvSpPr>
          <p:nvPr>
            <p:ph type="body" idx="3"/>
          </p:nvPr>
        </p:nvSpPr>
        <p:spPr>
          <a:xfrm>
            <a:off x="4785878" y="1783601"/>
            <a:ext cx="3663716" cy="658368"/>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500"/>
              </a:spcBef>
              <a:spcAft>
                <a:spcPts val="0"/>
              </a:spcAft>
              <a:buClr>
                <a:schemeClr val="accent1"/>
              </a:buClr>
              <a:buSzPts val="2500"/>
              <a:buFont typeface="Noto Sans Symbols"/>
              <a:buNone/>
              <a:defRPr sz="2500" b="1"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1"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1"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9pPr>
          </a:lstStyle>
          <a:p>
            <a:endParaRPr/>
          </a:p>
        </p:txBody>
      </p:sp>
      <p:sp>
        <p:nvSpPr>
          <p:cNvPr id="33" name="Google Shape;33;p12"/>
          <p:cNvSpPr txBox="1">
            <a:spLocks noGrp="1"/>
          </p:cNvSpPr>
          <p:nvPr>
            <p:ph type="body" idx="4"/>
          </p:nvPr>
        </p:nvSpPr>
        <p:spPr>
          <a:xfrm>
            <a:off x="4785878" y="2619063"/>
            <a:ext cx="3658875" cy="25951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6pPr>
            <a:lvl7pPr marL="3200400" marR="0" lvl="6"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7pPr>
            <a:lvl8pPr marL="3657600" marR="0" lvl="7"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8pPr>
            <a:lvl9pPr marL="4114800" marR="0" lvl="8"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34"/>
        <p:cNvGrpSpPr/>
        <p:nvPr/>
      </p:nvGrpSpPr>
      <p:grpSpPr>
        <a:xfrm>
          <a:off x="0" y="0"/>
          <a:ext cx="0" cy="0"/>
          <a:chOff x="0" y="0"/>
          <a:chExt cx="0" cy="0"/>
        </a:xfrm>
      </p:grpSpPr>
      <p:sp>
        <p:nvSpPr>
          <p:cNvPr id="35" name="Google Shape;35;p13"/>
          <p:cNvSpPr txBox="1">
            <a:spLocks noGrp="1"/>
          </p:cNvSpPr>
          <p:nvPr>
            <p:ph type="body" idx="1"/>
          </p:nvPr>
        </p:nvSpPr>
        <p:spPr>
          <a:xfrm>
            <a:off x="692002" y="559399"/>
            <a:ext cx="3580882" cy="441401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4pPr>
            <a:lvl5pPr marL="2286000" marR="0" lvl="4"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5pPr>
            <a:lvl6pPr marL="2743200" marR="0" lvl="5"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6pPr>
            <a:lvl7pPr marL="3200400" marR="0" lvl="6"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7pPr>
            <a:lvl8pPr marL="3657600" marR="0" lvl="7"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8pPr>
            <a:lvl9pPr marL="4114800" marR="0" lvl="8"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9pPr>
          </a:lstStyle>
          <a:p>
            <a:endParaRPr/>
          </a:p>
        </p:txBody>
      </p:sp>
      <p:sp>
        <p:nvSpPr>
          <p:cNvPr id="36" name="Google Shape;36;p13"/>
          <p:cNvSpPr txBox="1">
            <a:spLocks noGrp="1"/>
          </p:cNvSpPr>
          <p:nvPr>
            <p:ph type="body" idx="2"/>
          </p:nvPr>
        </p:nvSpPr>
        <p:spPr>
          <a:xfrm>
            <a:off x="4889812" y="562026"/>
            <a:ext cx="3580882" cy="441401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240"/>
              </a:spcBef>
              <a:spcAft>
                <a:spcPts val="0"/>
              </a:spcAft>
              <a:buClr>
                <a:schemeClr val="accent1"/>
              </a:buClr>
              <a:buSzPts val="1200"/>
              <a:buFont typeface="Noto Sans Symbols"/>
              <a:buNone/>
              <a:defRPr sz="1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200"/>
              </a:spcBef>
              <a:spcAft>
                <a:spcPts val="0"/>
              </a:spcAft>
              <a:buClr>
                <a:schemeClr val="accent1"/>
              </a:buClr>
              <a:buSzPts val="1000"/>
              <a:buFont typeface="Noto Sans Symbols"/>
              <a:buNone/>
              <a:defRPr sz="1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hoto with Caption">
  <p:cSld name="Photo with Caption">
    <p:spTree>
      <p:nvGrpSpPr>
        <p:cNvPr id="1" name="Shape 37"/>
        <p:cNvGrpSpPr/>
        <p:nvPr/>
      </p:nvGrpSpPr>
      <p:grpSpPr>
        <a:xfrm>
          <a:off x="0" y="0"/>
          <a:ext cx="0" cy="0"/>
          <a:chOff x="0" y="0"/>
          <a:chExt cx="0" cy="0"/>
        </a:xfrm>
      </p:grpSpPr>
      <p:sp>
        <p:nvSpPr>
          <p:cNvPr id="38" name="Google Shape;38;p14"/>
          <p:cNvSpPr>
            <a:spLocks noGrp="1"/>
          </p:cNvSpPr>
          <p:nvPr>
            <p:ph type="pic" idx="2"/>
          </p:nvPr>
        </p:nvSpPr>
        <p:spPr>
          <a:xfrm rot="344365">
            <a:off x="773476" y="536672"/>
            <a:ext cx="7578326" cy="3491307"/>
          </a:xfrm>
          <a:prstGeom prst="rect">
            <a:avLst/>
          </a:prstGeom>
          <a:solidFill>
            <a:srgbClr val="ECECEC"/>
          </a:solidFill>
          <a:ln w="190500" cap="sq"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lvl1pPr marR="0" lvl="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1pPr>
            <a:lvl2pPr marR="0" lvl="1" algn="l" rtl="0">
              <a:lnSpc>
                <a:spcPct val="100000"/>
              </a:lnSpc>
              <a:spcBef>
                <a:spcPts val="560"/>
              </a:spcBef>
              <a:spcAft>
                <a:spcPts val="0"/>
              </a:spcAft>
              <a:buClr>
                <a:schemeClr val="accent1"/>
              </a:buClr>
              <a:buSzPts val="2800"/>
              <a:buFont typeface="Noto Sans Symbols"/>
              <a:buNone/>
              <a:defRPr sz="2800" b="0" i="0" u="none" strike="noStrike" cap="none">
                <a:solidFill>
                  <a:srgbClr val="262626"/>
                </a:solidFill>
                <a:latin typeface="Book Antiqua"/>
                <a:ea typeface="Book Antiqua"/>
                <a:cs typeface="Book Antiqua"/>
                <a:sym typeface="Book Antiqua"/>
              </a:defRPr>
            </a:lvl2pPr>
            <a:lvl3pPr marR="0" lvl="2" algn="l" rtl="0">
              <a:lnSpc>
                <a:spcPct val="100000"/>
              </a:lnSpc>
              <a:spcBef>
                <a:spcPts val="480"/>
              </a:spcBef>
              <a:spcAft>
                <a:spcPts val="0"/>
              </a:spcAft>
              <a:buClr>
                <a:schemeClr val="accent1"/>
              </a:buClr>
              <a:buSzPts val="2400"/>
              <a:buFont typeface="Noto Sans Symbols"/>
              <a:buNone/>
              <a:defRPr sz="2400" b="0" i="0" u="none" strike="noStrike" cap="none">
                <a:solidFill>
                  <a:srgbClr val="262626"/>
                </a:solidFill>
                <a:latin typeface="Book Antiqua"/>
                <a:ea typeface="Book Antiqua"/>
                <a:cs typeface="Book Antiqua"/>
                <a:sym typeface="Book Antiqua"/>
              </a:defRPr>
            </a:lvl3pPr>
            <a:lvl4pPr marR="0" lvl="3"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4pPr>
            <a:lvl5pPr marR="0" lvl="4"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5pPr>
            <a:lvl6pPr marR="0" lvl="5"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9pPr>
          </a:lstStyle>
          <a:p>
            <a:endParaRPr/>
          </a:p>
        </p:txBody>
      </p:sp>
      <p:sp>
        <p:nvSpPr>
          <p:cNvPr id="39" name="Google Shape;39;p14"/>
          <p:cNvSpPr txBox="1">
            <a:spLocks noGrp="1"/>
          </p:cNvSpPr>
          <p:nvPr>
            <p:ph type="body" idx="1"/>
          </p:nvPr>
        </p:nvSpPr>
        <p:spPr>
          <a:xfrm>
            <a:off x="688489" y="4486019"/>
            <a:ext cx="7756264" cy="80486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320"/>
              </a:spcBef>
              <a:spcAft>
                <a:spcPts val="0"/>
              </a:spcAft>
              <a:buClr>
                <a:schemeClr val="accent1"/>
              </a:buClr>
              <a:buSzPts val="1600"/>
              <a:buFont typeface="Noto Sans Symbols"/>
              <a:buNone/>
              <a:defRPr sz="1600" b="0" i="0" u="none" strike="noStrike" cap="none">
                <a:solidFill>
                  <a:srgbClr val="595959"/>
                </a:solidFill>
                <a:latin typeface="Arial"/>
                <a:ea typeface="Arial"/>
                <a:cs typeface="Arial"/>
                <a:sym typeface="Arial"/>
              </a:defRPr>
            </a:lvl1pPr>
            <a:lvl2pPr marL="914400" marR="0" lvl="1" indent="-228600" algn="l" rtl="0">
              <a:lnSpc>
                <a:spcPct val="100000"/>
              </a:lnSpc>
              <a:spcBef>
                <a:spcPts val="240"/>
              </a:spcBef>
              <a:spcAft>
                <a:spcPts val="0"/>
              </a:spcAft>
              <a:buClr>
                <a:schemeClr val="accent1"/>
              </a:buClr>
              <a:buSzPts val="1200"/>
              <a:buFont typeface="Noto Sans Symbols"/>
              <a:buNone/>
              <a:defRPr sz="1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200"/>
              </a:spcBef>
              <a:spcAft>
                <a:spcPts val="0"/>
              </a:spcAft>
              <a:buClr>
                <a:schemeClr val="accent1"/>
              </a:buClr>
              <a:buSzPts val="1000"/>
              <a:buFont typeface="Noto Sans Symbols"/>
              <a:buNone/>
              <a:defRPr sz="1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osing Slide - Option 1">
  <p:cSld name="Closing Slide - Option 1">
    <p:spTree>
      <p:nvGrpSpPr>
        <p:cNvPr id="1" name="Shape 40"/>
        <p:cNvGrpSpPr/>
        <p:nvPr/>
      </p:nvGrpSpPr>
      <p:grpSpPr>
        <a:xfrm>
          <a:off x="0" y="0"/>
          <a:ext cx="0" cy="0"/>
          <a:chOff x="0" y="0"/>
          <a:chExt cx="0" cy="0"/>
        </a:xfrm>
      </p:grpSpPr>
      <p:pic>
        <p:nvPicPr>
          <p:cNvPr id="41" name="Google Shape;41;p15" descr="PPT-General9.jpg"/>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 Option 2">
  <p:cSld name="Title Slide - Option 2">
    <p:spTree>
      <p:nvGrpSpPr>
        <p:cNvPr id="1" name="Shape 42"/>
        <p:cNvGrpSpPr/>
        <p:nvPr/>
      </p:nvGrpSpPr>
      <p:grpSpPr>
        <a:xfrm>
          <a:off x="0" y="0"/>
          <a:ext cx="0" cy="0"/>
          <a:chOff x="0" y="0"/>
          <a:chExt cx="0" cy="0"/>
        </a:xfrm>
      </p:grpSpPr>
      <p:pic>
        <p:nvPicPr>
          <p:cNvPr id="43" name="Google Shape;43;p16" descr="plainluecover.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4" name="Google Shape;44;p16"/>
          <p:cNvSpPr txBox="1">
            <a:spLocks noGrp="1"/>
          </p:cNvSpPr>
          <p:nvPr>
            <p:ph type="title"/>
          </p:nvPr>
        </p:nvSpPr>
        <p:spPr>
          <a:xfrm>
            <a:off x="690040" y="1204857"/>
            <a:ext cx="7754713" cy="1910716"/>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FFFFFF"/>
              </a:buClr>
              <a:buSzPts val="5400"/>
              <a:buFont typeface="Arial"/>
              <a:buNone/>
              <a:defRPr sz="54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dirty="0"/>
          </a:p>
        </p:txBody>
      </p:sp>
      <p:sp>
        <p:nvSpPr>
          <p:cNvPr id="45" name="Google Shape;45;p16"/>
          <p:cNvSpPr txBox="1">
            <a:spLocks noGrp="1"/>
          </p:cNvSpPr>
          <p:nvPr>
            <p:ph type="body" idx="1"/>
          </p:nvPr>
        </p:nvSpPr>
        <p:spPr>
          <a:xfrm>
            <a:off x="699248" y="3324431"/>
            <a:ext cx="7734747" cy="15001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400"/>
              </a:spcBef>
              <a:spcAft>
                <a:spcPts val="0"/>
              </a:spcAft>
              <a:buClr>
                <a:schemeClr val="accent1"/>
              </a:buClr>
              <a:buSzPts val="2000"/>
              <a:buFont typeface="Noto Sans Symbols"/>
              <a:buNone/>
              <a:defRPr sz="2000" b="0" i="0" u="none" strike="noStrike" cap="none">
                <a:solidFill>
                  <a:srgbClr val="FFFFFF"/>
                </a:solidFill>
                <a:latin typeface="Arial"/>
                <a:ea typeface="Arial"/>
                <a:cs typeface="Arial"/>
                <a:sym typeface="Arial"/>
              </a:defRPr>
            </a:lvl1pPr>
            <a:lvl2pPr marL="914400" marR="0" lvl="1"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2pPr>
            <a:lvl3pPr marL="1371600" marR="0" lvl="2"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3pPr>
            <a:lvl4pPr marL="1828800" marR="0" lvl="3"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4pPr>
            <a:lvl5pPr marL="2286000" marR="0" lvl="4"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7" descr="PPT-General11.jpg"/>
          <p:cNvPicPr preferRelativeResize="0"/>
          <p:nvPr/>
        </p:nvPicPr>
        <p:blipFill rotWithShape="1">
          <a:blip r:embed="rId12">
            <a:alphaModFix/>
          </a:blip>
          <a:srcRect/>
          <a:stretch/>
        </p:blipFill>
        <p:spPr>
          <a:xfrm>
            <a:off x="0" y="0"/>
            <a:ext cx="9144000" cy="6858000"/>
          </a:xfrm>
          <a:prstGeom prst="rect">
            <a:avLst/>
          </a:prstGeom>
          <a:noFill/>
          <a:ln>
            <a:noFill/>
          </a:ln>
        </p:spPr>
      </p:pic>
      <p:sp>
        <p:nvSpPr>
          <p:cNvPr id="7" name="Google Shape;7;p7"/>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2"/>
                </a:solidFill>
                <a:latin typeface="Book Antiqua"/>
                <a:ea typeface="Book Antiqua"/>
                <a:cs typeface="Book Antiqua"/>
                <a:sym typeface="Book Antiqu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8" name="Google Shape;8;p7"/>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2"/>
                </a:solidFill>
                <a:latin typeface="Book Antiqua"/>
                <a:ea typeface="Book Antiqua"/>
                <a:cs typeface="Book Antiqua"/>
                <a:sym typeface="Book Antiqu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9" name="Google Shape;9;p7"/>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9pPr>
          </a:lstStyle>
          <a:p>
            <a:pPr marL="0" lvl="0" indent="0" algn="r" rtl="0">
              <a:spcBef>
                <a:spcPts val="0"/>
              </a:spcBef>
              <a:spcAft>
                <a:spcPts val="0"/>
              </a:spcAft>
              <a:buNone/>
            </a:pPr>
            <a:fld id="{00000000-1234-1234-1234-123412341234}" type="slidenum">
              <a:rPr lang="en-US"/>
              <a:t>‹#›</a:t>
            </a:fld>
            <a:endParaRPr/>
          </a:p>
        </p:txBody>
      </p:sp>
      <p:pic>
        <p:nvPicPr>
          <p:cNvPr id="10" name="Google Shape;10;p7" descr="PPT-General4.jpg"/>
          <p:cNvPicPr preferRelativeResize="0"/>
          <p:nvPr/>
        </p:nvPicPr>
        <p:blipFill rotWithShape="1">
          <a:blip r:embed="rId13">
            <a:alphaModFix/>
          </a:blip>
          <a:srcRect/>
          <a:stretch/>
        </p:blipFill>
        <p:spPr>
          <a:xfrm>
            <a:off x="0" y="0"/>
            <a:ext cx="9144000" cy="6858000"/>
          </a:xfrm>
          <a:prstGeom prst="rect">
            <a:avLst/>
          </a:prstGeom>
          <a:noFill/>
          <a:ln>
            <a:noFill/>
          </a:ln>
        </p:spPr>
      </p:pic>
      <p:pic>
        <p:nvPicPr>
          <p:cNvPr id="11" name="Google Shape;11;p7" descr="PPT-General4.jpg"/>
          <p:cNvPicPr preferRelativeResize="0"/>
          <p:nvPr/>
        </p:nvPicPr>
        <p:blipFill rotWithShape="1">
          <a:blip r:embed="rId13">
            <a:alphaModFix/>
          </a:blip>
          <a:srcRect/>
          <a:stretch/>
        </p:blipFill>
        <p:spPr>
          <a:xfrm>
            <a:off x="0" y="0"/>
            <a:ext cx="9144000" cy="6858000"/>
          </a:xfrm>
          <a:prstGeom prst="rect">
            <a:avLst/>
          </a:prstGeom>
          <a:noFill/>
          <a:ln>
            <a:noFill/>
          </a:ln>
        </p:spPr>
      </p:pic>
      <p:pic>
        <p:nvPicPr>
          <p:cNvPr id="12" name="Google Shape;12;p7" descr="PPT-General6.jpg"/>
          <p:cNvPicPr preferRelativeResize="0"/>
          <p:nvPr/>
        </p:nvPicPr>
        <p:blipFill rotWithShape="1">
          <a:blip r:embed="rId14">
            <a:alphaModFix/>
          </a:blip>
          <a:srcRect/>
          <a:stretch/>
        </p:blipFill>
        <p:spPr>
          <a:xfrm>
            <a:off x="0" y="347730"/>
            <a:ext cx="9144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9.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9.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8.png"/><Relationship Id="rId7" Type="http://schemas.openxmlformats.org/officeDocument/2006/relationships/image" Target="../media/image42.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mlg-ulb/creditcardfrau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b065a87145_0_135"/>
          <p:cNvSpPr txBox="1">
            <a:spLocks noGrp="1"/>
          </p:cNvSpPr>
          <p:nvPr>
            <p:ph type="subTitle" idx="1"/>
          </p:nvPr>
        </p:nvSpPr>
        <p:spPr>
          <a:xfrm>
            <a:off x="2042650" y="471600"/>
            <a:ext cx="7051800" cy="893100"/>
          </a:xfrm>
          <a:prstGeom prst="rect">
            <a:avLst/>
          </a:prstGeom>
        </p:spPr>
        <p:txBody>
          <a:bodyPr spcFirstLastPara="1" wrap="square" lIns="91425" tIns="45700" rIns="91425" bIns="45700" anchor="t" anchorCtr="0">
            <a:noAutofit/>
          </a:bodyPr>
          <a:lstStyle/>
          <a:p>
            <a:pPr marL="0" lvl="0" indent="0" algn="ctr" rtl="0">
              <a:spcBef>
                <a:spcPts val="480"/>
              </a:spcBef>
              <a:spcAft>
                <a:spcPts val="0"/>
              </a:spcAft>
              <a:buClr>
                <a:schemeClr val="dk1"/>
              </a:buClr>
              <a:buSzPts val="1100"/>
              <a:buFont typeface="Arial"/>
              <a:buNone/>
            </a:pPr>
            <a:r>
              <a:rPr lang="en-US" sz="2200" b="1" dirty="0">
                <a:solidFill>
                  <a:schemeClr val="lt1"/>
                </a:solidFill>
                <a:latin typeface="Times" pitchFamily="2" charset="0"/>
                <a:ea typeface="Roboto"/>
                <a:cs typeface="Roboto"/>
                <a:sym typeface="Roboto"/>
              </a:rPr>
              <a:t>Cloud Computing </a:t>
            </a:r>
            <a:endParaRPr sz="2200" b="1" dirty="0">
              <a:solidFill>
                <a:schemeClr val="lt1"/>
              </a:solidFill>
              <a:latin typeface="Times" pitchFamily="2" charset="0"/>
              <a:ea typeface="Roboto"/>
              <a:cs typeface="Roboto"/>
              <a:sym typeface="Roboto"/>
            </a:endParaRPr>
          </a:p>
          <a:p>
            <a:pPr marL="0" lvl="0" indent="0" algn="ctr" rtl="0">
              <a:spcBef>
                <a:spcPts val="480"/>
              </a:spcBef>
              <a:spcAft>
                <a:spcPts val="0"/>
              </a:spcAft>
              <a:buClr>
                <a:schemeClr val="dk1"/>
              </a:buClr>
              <a:buSzPts val="1100"/>
              <a:buFont typeface="Arial"/>
              <a:buNone/>
            </a:pPr>
            <a:r>
              <a:rPr lang="en-US" sz="2200" b="1" dirty="0">
                <a:solidFill>
                  <a:schemeClr val="lt1"/>
                </a:solidFill>
                <a:latin typeface="Times" pitchFamily="2" charset="0"/>
                <a:ea typeface="Roboto"/>
                <a:cs typeface="Roboto"/>
                <a:sym typeface="Roboto"/>
              </a:rPr>
              <a:t>2022</a:t>
            </a:r>
            <a:endParaRPr sz="2200" b="1" dirty="0">
              <a:solidFill>
                <a:schemeClr val="lt1"/>
              </a:solidFill>
              <a:latin typeface="Times" pitchFamily="2" charset="0"/>
              <a:ea typeface="Roboto"/>
              <a:cs typeface="Roboto"/>
              <a:sym typeface="Roboto"/>
            </a:endParaRPr>
          </a:p>
          <a:p>
            <a:pPr marL="0" lvl="0" indent="0" algn="ctr" rtl="0">
              <a:spcBef>
                <a:spcPts val="480"/>
              </a:spcBef>
              <a:spcAft>
                <a:spcPts val="0"/>
              </a:spcAft>
              <a:buClr>
                <a:schemeClr val="dk1"/>
              </a:buClr>
              <a:buSzPts val="1100"/>
              <a:buFont typeface="Arial"/>
              <a:buNone/>
            </a:pPr>
            <a:endParaRPr b="1" dirty="0">
              <a:solidFill>
                <a:schemeClr val="lt1"/>
              </a:solidFill>
              <a:latin typeface="Times" pitchFamily="2" charset="0"/>
              <a:ea typeface="Roboto"/>
              <a:cs typeface="Roboto"/>
              <a:sym typeface="Roboto"/>
            </a:endParaRPr>
          </a:p>
          <a:p>
            <a:pPr marL="0" lvl="0" indent="0" algn="ctr" rtl="0">
              <a:spcBef>
                <a:spcPts val="480"/>
              </a:spcBef>
              <a:spcAft>
                <a:spcPts val="0"/>
              </a:spcAft>
              <a:buNone/>
            </a:pPr>
            <a:endParaRPr b="1" dirty="0">
              <a:solidFill>
                <a:schemeClr val="lt1"/>
              </a:solidFill>
              <a:latin typeface="Times" pitchFamily="2" charset="0"/>
              <a:ea typeface="Roboto"/>
              <a:cs typeface="Roboto"/>
              <a:sym typeface="Roboto"/>
            </a:endParaRPr>
          </a:p>
          <a:p>
            <a:pPr marL="0" lvl="0" indent="0" algn="ctr" rtl="0">
              <a:spcBef>
                <a:spcPts val="480"/>
              </a:spcBef>
              <a:spcAft>
                <a:spcPts val="0"/>
              </a:spcAft>
              <a:buClr>
                <a:schemeClr val="dk1"/>
              </a:buClr>
              <a:buSzPts val="1100"/>
              <a:buFont typeface="Arial"/>
              <a:buNone/>
            </a:pPr>
            <a:endParaRPr b="1" dirty="0">
              <a:solidFill>
                <a:schemeClr val="lt1"/>
              </a:solidFill>
              <a:latin typeface="Times" pitchFamily="2" charset="0"/>
              <a:ea typeface="Roboto"/>
              <a:cs typeface="Roboto"/>
              <a:sym typeface="Roboto"/>
            </a:endParaRPr>
          </a:p>
          <a:p>
            <a:pPr marL="0" lvl="0" indent="0" algn="ctr" rtl="0">
              <a:spcBef>
                <a:spcPts val="480"/>
              </a:spcBef>
              <a:spcAft>
                <a:spcPts val="0"/>
              </a:spcAft>
              <a:buNone/>
            </a:pPr>
            <a:endParaRPr sz="1100" b="1" dirty="0">
              <a:solidFill>
                <a:srgbClr val="212121"/>
              </a:solidFill>
              <a:highlight>
                <a:srgbClr val="FFFFFF"/>
              </a:highlight>
              <a:latin typeface="Times" pitchFamily="2" charset="0"/>
              <a:ea typeface="Roboto"/>
              <a:cs typeface="Roboto"/>
              <a:sym typeface="Roboto"/>
            </a:endParaRPr>
          </a:p>
        </p:txBody>
      </p:sp>
      <p:sp>
        <p:nvSpPr>
          <p:cNvPr id="53" name="Google Shape;53;gb065a87145_0_135"/>
          <p:cNvSpPr txBox="1"/>
          <p:nvPr/>
        </p:nvSpPr>
        <p:spPr>
          <a:xfrm>
            <a:off x="243400" y="4460825"/>
            <a:ext cx="2015700" cy="1282800"/>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None/>
            </a:pPr>
            <a:r>
              <a:rPr lang="en-US" sz="1800" b="1" dirty="0">
                <a:solidFill>
                  <a:schemeClr val="lt1"/>
                </a:solidFill>
                <a:latin typeface="Times" pitchFamily="2" charset="0"/>
                <a:ea typeface="Roboto"/>
                <a:cs typeface="Roboto"/>
                <a:sym typeface="Roboto"/>
              </a:rPr>
              <a:t>Group 1:</a:t>
            </a:r>
            <a:endParaRPr sz="1800" b="1" dirty="0">
              <a:solidFill>
                <a:schemeClr val="lt1"/>
              </a:solidFill>
              <a:latin typeface="Times" pitchFamily="2" charset="0"/>
              <a:ea typeface="Roboto"/>
              <a:cs typeface="Roboto"/>
              <a:sym typeface="Roboto"/>
            </a:endParaRPr>
          </a:p>
          <a:p>
            <a:pPr marL="0" lvl="0" indent="0" algn="l" rtl="0">
              <a:spcBef>
                <a:spcPts val="480"/>
              </a:spcBef>
              <a:spcAft>
                <a:spcPts val="0"/>
              </a:spcAft>
              <a:buNone/>
            </a:pPr>
            <a:r>
              <a:rPr lang="en-US" sz="1800" b="1" dirty="0">
                <a:solidFill>
                  <a:schemeClr val="lt1"/>
                </a:solidFill>
                <a:latin typeface="Times" pitchFamily="2" charset="0"/>
                <a:ea typeface="Roboto"/>
                <a:cs typeface="Roboto"/>
                <a:sym typeface="Roboto"/>
              </a:rPr>
              <a:t>Ali Can Mutlu</a:t>
            </a:r>
            <a:endParaRPr sz="1800" b="1" dirty="0">
              <a:solidFill>
                <a:schemeClr val="lt1"/>
              </a:solidFill>
              <a:latin typeface="Times" pitchFamily="2" charset="0"/>
              <a:ea typeface="Roboto"/>
              <a:cs typeface="Roboto"/>
              <a:sym typeface="Roboto"/>
            </a:endParaRPr>
          </a:p>
          <a:p>
            <a:pPr marL="0" lvl="0" indent="0" algn="l" rtl="0">
              <a:spcBef>
                <a:spcPts val="480"/>
              </a:spcBef>
              <a:spcAft>
                <a:spcPts val="0"/>
              </a:spcAft>
              <a:buNone/>
            </a:pPr>
            <a:r>
              <a:rPr lang="en-US" sz="1800" b="1" dirty="0" err="1">
                <a:solidFill>
                  <a:schemeClr val="lt1"/>
                </a:solidFill>
                <a:latin typeface="Times" pitchFamily="2" charset="0"/>
                <a:ea typeface="Roboto"/>
                <a:cs typeface="Roboto"/>
                <a:sym typeface="Roboto"/>
              </a:rPr>
              <a:t>Mojahid</a:t>
            </a:r>
            <a:r>
              <a:rPr lang="en-US" sz="1800" b="1" dirty="0">
                <a:solidFill>
                  <a:schemeClr val="lt1"/>
                </a:solidFill>
                <a:latin typeface="Times" pitchFamily="2" charset="0"/>
                <a:ea typeface="Roboto"/>
                <a:cs typeface="Roboto"/>
                <a:sym typeface="Roboto"/>
              </a:rPr>
              <a:t> Osman</a:t>
            </a:r>
            <a:endParaRPr sz="1800" b="1" dirty="0">
              <a:solidFill>
                <a:schemeClr val="lt1"/>
              </a:solidFill>
              <a:latin typeface="Times" pitchFamily="2" charset="0"/>
              <a:ea typeface="Roboto"/>
              <a:cs typeface="Roboto"/>
              <a:sym typeface="Roboto"/>
            </a:endParaRPr>
          </a:p>
          <a:p>
            <a:pPr marL="0" lvl="0" indent="0" algn="l" rtl="0">
              <a:spcBef>
                <a:spcPts val="480"/>
              </a:spcBef>
              <a:spcAft>
                <a:spcPts val="0"/>
              </a:spcAft>
              <a:buNone/>
            </a:pPr>
            <a:r>
              <a:rPr lang="en-US" sz="1800" b="1" dirty="0">
                <a:solidFill>
                  <a:schemeClr val="lt1"/>
                </a:solidFill>
                <a:latin typeface="Times" pitchFamily="2" charset="0"/>
                <a:ea typeface="Roboto"/>
                <a:cs typeface="Roboto"/>
                <a:sym typeface="Roboto"/>
              </a:rPr>
              <a:t>Mina Hanna</a:t>
            </a:r>
            <a:endParaRPr sz="2100" dirty="0">
              <a:latin typeface="Times" pitchFamily="2" charset="0"/>
            </a:endParaRPr>
          </a:p>
        </p:txBody>
      </p:sp>
      <p:sp>
        <p:nvSpPr>
          <p:cNvPr id="54" name="Google Shape;54;gb065a87145_0_135"/>
          <p:cNvSpPr txBox="1"/>
          <p:nvPr/>
        </p:nvSpPr>
        <p:spPr>
          <a:xfrm>
            <a:off x="4205750" y="1853925"/>
            <a:ext cx="2921100" cy="407100"/>
          </a:xfrm>
          <a:prstGeom prst="rect">
            <a:avLst/>
          </a:prstGeom>
          <a:noFill/>
          <a:ln>
            <a:noFill/>
          </a:ln>
        </p:spPr>
        <p:txBody>
          <a:bodyPr spcFirstLastPara="1" wrap="square" lIns="91425" tIns="91425" rIns="91425" bIns="91425" anchor="t" anchorCtr="0">
            <a:noAutofit/>
          </a:bodyPr>
          <a:lstStyle/>
          <a:p>
            <a:pPr marL="0" lvl="0" indent="0" algn="ctr" rtl="0">
              <a:spcBef>
                <a:spcPts val="480"/>
              </a:spcBef>
              <a:spcAft>
                <a:spcPts val="0"/>
              </a:spcAft>
              <a:buNone/>
            </a:pPr>
            <a:r>
              <a:rPr lang="en-US" sz="1900" b="1" dirty="0">
                <a:solidFill>
                  <a:schemeClr val="lt1"/>
                </a:solidFill>
                <a:latin typeface="Times" pitchFamily="2" charset="0"/>
                <a:ea typeface="Roboto"/>
                <a:cs typeface="Roboto"/>
                <a:sym typeface="Roboto"/>
              </a:rPr>
              <a:t>Dr. </a:t>
            </a:r>
            <a:r>
              <a:rPr lang="en-US" sz="1900" b="1" dirty="0" err="1">
                <a:solidFill>
                  <a:schemeClr val="lt1"/>
                </a:solidFill>
                <a:latin typeface="Times" pitchFamily="2" charset="0"/>
                <a:ea typeface="Roboto"/>
                <a:cs typeface="Roboto"/>
                <a:sym typeface="Roboto"/>
              </a:rPr>
              <a:t>Walcelio</a:t>
            </a:r>
            <a:r>
              <a:rPr lang="en-US" sz="1900" b="1" dirty="0">
                <a:solidFill>
                  <a:schemeClr val="lt1"/>
                </a:solidFill>
                <a:latin typeface="Times" pitchFamily="2" charset="0"/>
                <a:ea typeface="Roboto"/>
                <a:cs typeface="Roboto"/>
                <a:sym typeface="Roboto"/>
              </a:rPr>
              <a:t> Melo</a:t>
            </a:r>
            <a:endParaRPr sz="900" dirty="0">
              <a:latin typeface="Times" pitchFamily="2" charset="0"/>
            </a:endParaRPr>
          </a:p>
        </p:txBody>
      </p:sp>
      <p:sp>
        <p:nvSpPr>
          <p:cNvPr id="55" name="Google Shape;55;gb065a87145_0_135"/>
          <p:cNvSpPr txBox="1">
            <a:spLocks noGrp="1"/>
          </p:cNvSpPr>
          <p:nvPr>
            <p:ph type="subTitle" idx="1"/>
          </p:nvPr>
        </p:nvSpPr>
        <p:spPr>
          <a:xfrm>
            <a:off x="1950900" y="1364700"/>
            <a:ext cx="7051800" cy="585000"/>
          </a:xfrm>
          <a:prstGeom prst="rect">
            <a:avLst/>
          </a:prstGeom>
        </p:spPr>
        <p:txBody>
          <a:bodyPr spcFirstLastPara="1" wrap="square" lIns="91425" tIns="45700" rIns="91425" bIns="45700" anchor="t" anchorCtr="0">
            <a:noAutofit/>
          </a:bodyPr>
          <a:lstStyle/>
          <a:p>
            <a:pPr marL="0" lvl="0" indent="0" algn="ctr" rtl="0">
              <a:spcBef>
                <a:spcPts val="480"/>
              </a:spcBef>
              <a:spcAft>
                <a:spcPts val="0"/>
              </a:spcAft>
              <a:buNone/>
            </a:pPr>
            <a:r>
              <a:rPr lang="en-US" sz="2100" b="1" dirty="0">
                <a:solidFill>
                  <a:srgbClr val="FF9900"/>
                </a:solidFill>
                <a:latin typeface="Times" pitchFamily="2" charset="0"/>
                <a:ea typeface="Roboto"/>
                <a:cs typeface="Roboto"/>
                <a:sym typeface="Roboto"/>
              </a:rPr>
              <a:t>Credit Card Fraud Detection Using ML on AWS</a:t>
            </a:r>
            <a:endParaRPr sz="2000" b="1" dirty="0">
              <a:solidFill>
                <a:schemeClr val="lt1"/>
              </a:solidFill>
              <a:latin typeface="Times" pitchFamily="2" charset="0"/>
              <a:ea typeface="Roboto"/>
              <a:cs typeface="Roboto"/>
              <a:sym typeface="Roboto"/>
            </a:endParaRPr>
          </a:p>
          <a:p>
            <a:pPr marL="0" lvl="0" indent="0" algn="ctr" rtl="0">
              <a:spcBef>
                <a:spcPts val="480"/>
              </a:spcBef>
              <a:spcAft>
                <a:spcPts val="0"/>
              </a:spcAft>
              <a:buNone/>
            </a:pPr>
            <a:endParaRPr sz="1100" b="1" dirty="0">
              <a:solidFill>
                <a:srgbClr val="212121"/>
              </a:solidFill>
              <a:highlight>
                <a:srgbClr val="FFFFFF"/>
              </a:highlight>
              <a:latin typeface="Times" pitchFamily="2" charset="0"/>
              <a:ea typeface="Roboto"/>
              <a:cs typeface="Roboto"/>
              <a:sym typeface="Roboto"/>
            </a:endParaRPr>
          </a:p>
        </p:txBody>
      </p:sp>
      <p:pic>
        <p:nvPicPr>
          <p:cNvPr id="56" name="Google Shape;56;gb065a87145_0_135"/>
          <p:cNvPicPr preferRelativeResize="0"/>
          <p:nvPr/>
        </p:nvPicPr>
        <p:blipFill>
          <a:blip r:embed="rId3">
            <a:alphaModFix/>
          </a:blip>
          <a:stretch>
            <a:fillRect/>
          </a:stretch>
        </p:blipFill>
        <p:spPr>
          <a:xfrm>
            <a:off x="3886687" y="2527200"/>
            <a:ext cx="3363724" cy="4204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3A0BF2-EE8D-E04D-AF0F-E6DB27C02384}"/>
              </a:ext>
            </a:extLst>
          </p:cNvPr>
          <p:cNvSpPr>
            <a:spLocks noGrp="1"/>
          </p:cNvSpPr>
          <p:nvPr>
            <p:ph type="body" idx="1"/>
          </p:nvPr>
        </p:nvSpPr>
        <p:spPr/>
        <p:txBody>
          <a:bodyPr/>
          <a:lstStyle/>
          <a:p>
            <a:pPr marL="571500" indent="-342900">
              <a:buFont typeface="Arial" panose="020B0604020202020204" pitchFamily="34" charset="0"/>
              <a:buChar char="•"/>
            </a:pPr>
            <a:r>
              <a:rPr lang="en-US" dirty="0">
                <a:latin typeface="Times" pitchFamily="2" charset="0"/>
              </a:rPr>
              <a:t>2 private </a:t>
            </a:r>
          </a:p>
          <a:p>
            <a:pPr marL="571500" indent="-342900">
              <a:buFont typeface="Arial" panose="020B0604020202020204" pitchFamily="34" charset="0"/>
              <a:buChar char="•"/>
            </a:pPr>
            <a:r>
              <a:rPr lang="en-US" dirty="0">
                <a:latin typeface="Times" pitchFamily="2" charset="0"/>
              </a:rPr>
              <a:t>1 public</a:t>
            </a:r>
          </a:p>
        </p:txBody>
      </p:sp>
      <p:sp>
        <p:nvSpPr>
          <p:cNvPr id="3" name="Title 2">
            <a:extLst>
              <a:ext uri="{FF2B5EF4-FFF2-40B4-BE49-F238E27FC236}">
                <a16:creationId xmlns:a16="http://schemas.microsoft.com/office/drawing/2014/main" id="{0B626FD8-14C7-434F-B766-E6DF53DB5692}"/>
              </a:ext>
            </a:extLst>
          </p:cNvPr>
          <p:cNvSpPr>
            <a:spLocks noGrp="1"/>
          </p:cNvSpPr>
          <p:nvPr>
            <p:ph type="title"/>
          </p:nvPr>
        </p:nvSpPr>
        <p:spPr/>
        <p:txBody>
          <a:bodyPr/>
          <a:lstStyle/>
          <a:p>
            <a:r>
              <a:rPr lang="en-US" dirty="0">
                <a:latin typeface="Times" pitchFamily="2" charset="0"/>
              </a:rPr>
              <a:t>Subnet Protocols</a:t>
            </a:r>
          </a:p>
        </p:txBody>
      </p:sp>
      <p:pic>
        <p:nvPicPr>
          <p:cNvPr id="4" name="Picture 3">
            <a:extLst>
              <a:ext uri="{FF2B5EF4-FFF2-40B4-BE49-F238E27FC236}">
                <a16:creationId xmlns:a16="http://schemas.microsoft.com/office/drawing/2014/main" id="{61EF18CE-C724-4246-A0A5-7D60B6280680}"/>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441853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B126F1-4AD7-824B-BAE2-25E9F679AA8F}"/>
              </a:ext>
            </a:extLst>
          </p:cNvPr>
          <p:cNvPicPr>
            <a:picLocks noChangeAspect="1"/>
          </p:cNvPicPr>
          <p:nvPr/>
        </p:nvPicPr>
        <p:blipFill>
          <a:blip r:embed="rId3"/>
          <a:stretch>
            <a:fillRect/>
          </a:stretch>
        </p:blipFill>
        <p:spPr>
          <a:xfrm>
            <a:off x="0" y="5448300"/>
            <a:ext cx="7848600" cy="1409700"/>
          </a:xfrm>
          <a:prstGeom prst="rect">
            <a:avLst/>
          </a:prstGeom>
        </p:spPr>
      </p:pic>
      <p:sp>
        <p:nvSpPr>
          <p:cNvPr id="2" name="Text Placeholder 1">
            <a:extLst>
              <a:ext uri="{FF2B5EF4-FFF2-40B4-BE49-F238E27FC236}">
                <a16:creationId xmlns:a16="http://schemas.microsoft.com/office/drawing/2014/main" id="{DCD8768E-86E9-5542-B433-67F42EC4995E}"/>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5F4D712F-3739-D940-A94D-07371B125752}"/>
              </a:ext>
            </a:extLst>
          </p:cNvPr>
          <p:cNvSpPr>
            <a:spLocks noGrp="1"/>
          </p:cNvSpPr>
          <p:nvPr>
            <p:ph type="title"/>
          </p:nvPr>
        </p:nvSpPr>
        <p:spPr/>
        <p:txBody>
          <a:bodyPr/>
          <a:lstStyle/>
          <a:p>
            <a:r>
              <a:rPr lang="en-US" dirty="0">
                <a:latin typeface="Times" pitchFamily="2" charset="0"/>
              </a:rPr>
              <a:t>Security</a:t>
            </a:r>
            <a:r>
              <a:rPr lang="en-US" dirty="0"/>
              <a:t> Protocols</a:t>
            </a:r>
          </a:p>
        </p:txBody>
      </p:sp>
      <p:pic>
        <p:nvPicPr>
          <p:cNvPr id="6" name="Picture 5">
            <a:extLst>
              <a:ext uri="{FF2B5EF4-FFF2-40B4-BE49-F238E27FC236}">
                <a16:creationId xmlns:a16="http://schemas.microsoft.com/office/drawing/2014/main" id="{07566E3A-9F31-FF48-9F92-D76FDF8F6B3C}"/>
              </a:ext>
            </a:extLst>
          </p:cNvPr>
          <p:cNvPicPr>
            <a:picLocks noChangeAspect="1"/>
          </p:cNvPicPr>
          <p:nvPr/>
        </p:nvPicPr>
        <p:blipFill>
          <a:blip r:embed="rId3"/>
          <a:stretch>
            <a:fillRect/>
          </a:stretch>
        </p:blipFill>
        <p:spPr>
          <a:xfrm>
            <a:off x="0" y="5448300"/>
            <a:ext cx="7848600" cy="1409700"/>
          </a:xfrm>
          <a:prstGeom prst="rect">
            <a:avLst/>
          </a:prstGeom>
        </p:spPr>
      </p:pic>
    </p:spTree>
    <p:extLst>
      <p:ext uri="{BB962C8B-B14F-4D97-AF65-F5344CB8AC3E}">
        <p14:creationId xmlns:p14="http://schemas.microsoft.com/office/powerpoint/2010/main" val="3956132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b03a982fca_0_26"/>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 name="Google Shape;100;gb03a982fca_0_26"/>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Calibri"/>
                <a:ea typeface="Calibri"/>
                <a:cs typeface="Calibri"/>
                <a:sym typeface="Calibri"/>
              </a:rPr>
              <a:t>EDA :</a:t>
            </a:r>
            <a:endParaRPr dirty="0">
              <a:solidFill>
                <a:srgbClr val="711806"/>
              </a:solidFill>
              <a:latin typeface="Calibri"/>
              <a:ea typeface="Calibri"/>
              <a:cs typeface="Calibri"/>
              <a:sym typeface="Calibri"/>
            </a:endParaRPr>
          </a:p>
          <a:p>
            <a:pPr marL="0" lvl="0" indent="0" algn="l" rtl="0">
              <a:lnSpc>
                <a:spcPct val="100000"/>
              </a:lnSpc>
              <a:spcBef>
                <a:spcPts val="0"/>
              </a:spcBef>
              <a:spcAft>
                <a:spcPts val="0"/>
              </a:spcAft>
              <a:buClr>
                <a:srgbClr val="3F3F3F"/>
              </a:buClr>
              <a:buSzPts val="4000"/>
              <a:buFont typeface="Arial"/>
              <a:buNone/>
            </a:pPr>
            <a:endParaRPr dirty="0">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dirty="0">
              <a:solidFill>
                <a:srgbClr val="711806"/>
              </a:solidFill>
              <a:latin typeface="Calibri"/>
              <a:ea typeface="Calibri"/>
              <a:cs typeface="Calibri"/>
              <a:sym typeface="Calibri"/>
            </a:endParaRPr>
          </a:p>
        </p:txBody>
      </p:sp>
      <p:sp>
        <p:nvSpPr>
          <p:cNvPr id="101" name="Google Shape;101;gb03a982fca_0_26"/>
          <p:cNvSpPr txBox="1">
            <a:spLocks noGrp="1"/>
          </p:cNvSpPr>
          <p:nvPr>
            <p:ph type="body" idx="1"/>
          </p:nvPr>
        </p:nvSpPr>
        <p:spPr>
          <a:xfrm>
            <a:off x="170400" y="919460"/>
            <a:ext cx="8218200" cy="4682100"/>
          </a:xfrm>
          <a:prstGeom prst="rect">
            <a:avLst/>
          </a:prstGeom>
          <a:noFill/>
          <a:ln>
            <a:noFill/>
          </a:ln>
        </p:spPr>
        <p:txBody>
          <a:bodyPr spcFirstLastPara="1" wrap="square" lIns="91425" tIns="45700" rIns="91425" bIns="45700" anchor="t" anchorCtr="0">
            <a:noAutofit/>
          </a:bodyPr>
          <a:lstStyle/>
          <a:p>
            <a:pPr marL="571500" lvl="0" indent="-336550" algn="l" rtl="0">
              <a:spcBef>
                <a:spcPts val="480"/>
              </a:spcBef>
              <a:spcAft>
                <a:spcPts val="0"/>
              </a:spcAft>
              <a:buSzPts val="2300"/>
              <a:buFont typeface="Arial"/>
              <a:buChar char="•"/>
            </a:pPr>
            <a:r>
              <a:rPr lang="en-US" sz="1900">
                <a:solidFill>
                  <a:schemeClr val="dk1"/>
                </a:solidFill>
                <a:latin typeface="Calibri"/>
                <a:ea typeface="Calibri"/>
                <a:cs typeface="Calibri"/>
                <a:sym typeface="Calibri"/>
              </a:rPr>
              <a:t>Dataset is highly unbalanced, where we have 492 frauds out of 284,807 transactions which 0.172%</a:t>
            </a:r>
            <a:endParaRPr sz="1900">
              <a:solidFill>
                <a:schemeClr val="dk1"/>
              </a:solidFill>
              <a:latin typeface="Calibri"/>
              <a:ea typeface="Calibri"/>
              <a:cs typeface="Calibri"/>
              <a:sym typeface="Calibri"/>
            </a:endParaRPr>
          </a:p>
        </p:txBody>
      </p:sp>
      <p:pic>
        <p:nvPicPr>
          <p:cNvPr id="102" name="Google Shape;102;gb03a982fca_0_26"/>
          <p:cNvPicPr preferRelativeResize="0"/>
          <p:nvPr/>
        </p:nvPicPr>
        <p:blipFill>
          <a:blip r:embed="rId3">
            <a:alphaModFix/>
          </a:blip>
          <a:stretch>
            <a:fillRect/>
          </a:stretch>
        </p:blipFill>
        <p:spPr>
          <a:xfrm>
            <a:off x="1566925" y="1818438"/>
            <a:ext cx="4958375" cy="3414325"/>
          </a:xfrm>
          <a:prstGeom prst="rect">
            <a:avLst/>
          </a:prstGeom>
          <a:noFill/>
          <a:ln>
            <a:noFill/>
          </a:ln>
        </p:spPr>
      </p:pic>
      <p:pic>
        <p:nvPicPr>
          <p:cNvPr id="6" name="Picture 5">
            <a:extLst>
              <a:ext uri="{FF2B5EF4-FFF2-40B4-BE49-F238E27FC236}">
                <a16:creationId xmlns:a16="http://schemas.microsoft.com/office/drawing/2014/main" id="{5C71C568-EC4D-724D-9644-63AC1CBC9B3D}"/>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b08926b702_0_1"/>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 name="Google Shape;108;gb08926b702_0_1"/>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 :</a:t>
            </a:r>
            <a:endParaRPr>
              <a:solidFill>
                <a:srgbClr val="711806"/>
              </a:solidFill>
              <a:latin typeface="Calibri"/>
              <a:ea typeface="Calibri"/>
              <a:cs typeface="Calibri"/>
              <a:sym typeface="Calibri"/>
            </a:endParaRPr>
          </a:p>
          <a:p>
            <a:pPr marL="0" lvl="0" indent="0" algn="l" rtl="0">
              <a:lnSpc>
                <a:spcPct val="100000"/>
              </a:lnSpc>
              <a:spcBef>
                <a:spcPts val="0"/>
              </a:spcBef>
              <a:spcAft>
                <a:spcPts val="0"/>
              </a:spcAft>
              <a:buClr>
                <a:srgbClr val="3F3F3F"/>
              </a:buClr>
              <a:buSzPts val="4000"/>
              <a:buFont typeface="Arial"/>
              <a:buNone/>
            </a:pP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09" name="Google Shape;109;gb08926b702_0_1"/>
          <p:cNvSpPr txBox="1">
            <a:spLocks noGrp="1"/>
          </p:cNvSpPr>
          <p:nvPr>
            <p:ph type="body" idx="1"/>
          </p:nvPr>
        </p:nvSpPr>
        <p:spPr>
          <a:xfrm>
            <a:off x="170400" y="919454"/>
            <a:ext cx="8218200" cy="604500"/>
          </a:xfrm>
          <a:prstGeom prst="rect">
            <a:avLst/>
          </a:prstGeom>
          <a:noFill/>
          <a:ln>
            <a:noFill/>
          </a:ln>
        </p:spPr>
        <p:txBody>
          <a:bodyPr spcFirstLastPara="1" wrap="square" lIns="91425" tIns="45700" rIns="91425" bIns="45700" anchor="t" anchorCtr="0">
            <a:noAutofit/>
          </a:bodyPr>
          <a:lstStyle/>
          <a:p>
            <a:pPr marL="571500" lvl="0" indent="-336550" algn="l" rtl="0">
              <a:spcBef>
                <a:spcPts val="480"/>
              </a:spcBef>
              <a:spcAft>
                <a:spcPts val="0"/>
              </a:spcAft>
              <a:buSzPts val="2300"/>
              <a:buFont typeface="Arial"/>
              <a:buChar char="•"/>
            </a:pPr>
            <a:r>
              <a:rPr lang="en-US" sz="1900">
                <a:solidFill>
                  <a:schemeClr val="dk1"/>
                </a:solidFill>
                <a:latin typeface="Calibri"/>
                <a:ea typeface="Calibri"/>
                <a:cs typeface="Calibri"/>
                <a:sym typeface="Calibri"/>
              </a:rPr>
              <a:t>Plots the two known variables (Transaction Amount and time).</a:t>
            </a:r>
            <a:endParaRPr sz="1900">
              <a:solidFill>
                <a:schemeClr val="dk1"/>
              </a:solidFill>
              <a:latin typeface="Calibri"/>
              <a:ea typeface="Calibri"/>
              <a:cs typeface="Calibri"/>
              <a:sym typeface="Calibri"/>
            </a:endParaRPr>
          </a:p>
        </p:txBody>
      </p:sp>
      <p:pic>
        <p:nvPicPr>
          <p:cNvPr id="110" name="Google Shape;110;gb08926b702_0_1"/>
          <p:cNvPicPr preferRelativeResize="0"/>
          <p:nvPr/>
        </p:nvPicPr>
        <p:blipFill>
          <a:blip r:embed="rId3">
            <a:alphaModFix/>
          </a:blip>
          <a:stretch>
            <a:fillRect/>
          </a:stretch>
        </p:blipFill>
        <p:spPr>
          <a:xfrm>
            <a:off x="401400" y="1740700"/>
            <a:ext cx="8218200" cy="2868518"/>
          </a:xfrm>
          <a:prstGeom prst="rect">
            <a:avLst/>
          </a:prstGeom>
          <a:noFill/>
          <a:ln>
            <a:noFill/>
          </a:ln>
        </p:spPr>
      </p:pic>
      <p:pic>
        <p:nvPicPr>
          <p:cNvPr id="6" name="Picture 5">
            <a:extLst>
              <a:ext uri="{FF2B5EF4-FFF2-40B4-BE49-F238E27FC236}">
                <a16:creationId xmlns:a16="http://schemas.microsoft.com/office/drawing/2014/main" id="{205F87D4-2F7C-2F49-86B9-7B22CB8367DB}"/>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b03a982fca_0_61"/>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 name="Google Shape;116;gb03a982fca_0_61"/>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17" name="Google Shape;117;gb03a982fca_0_61"/>
          <p:cNvSpPr txBox="1">
            <a:spLocks noGrp="1"/>
          </p:cNvSpPr>
          <p:nvPr>
            <p:ph type="body" idx="1"/>
          </p:nvPr>
        </p:nvSpPr>
        <p:spPr>
          <a:xfrm>
            <a:off x="170400" y="919454"/>
            <a:ext cx="8218200" cy="604500"/>
          </a:xfrm>
          <a:prstGeom prst="rect">
            <a:avLst/>
          </a:prstGeom>
          <a:noFill/>
          <a:ln>
            <a:noFill/>
          </a:ln>
        </p:spPr>
        <p:txBody>
          <a:bodyPr spcFirstLastPara="1" wrap="square" lIns="91425" tIns="45700" rIns="91425" bIns="45700" anchor="t" anchorCtr="0">
            <a:noAutofit/>
          </a:bodyPr>
          <a:lstStyle/>
          <a:p>
            <a:pPr marL="571500" lvl="0" indent="-336550" algn="l" rtl="0">
              <a:spcBef>
                <a:spcPts val="480"/>
              </a:spcBef>
              <a:spcAft>
                <a:spcPts val="0"/>
              </a:spcAft>
              <a:buSzPts val="2300"/>
              <a:buFont typeface="Arial"/>
              <a:buChar char="•"/>
            </a:pPr>
            <a:r>
              <a:rPr lang="en-US" sz="1900">
                <a:solidFill>
                  <a:schemeClr val="dk1"/>
                </a:solidFill>
                <a:latin typeface="Calibri"/>
                <a:ea typeface="Calibri"/>
                <a:cs typeface="Calibri"/>
                <a:sym typeface="Calibri"/>
              </a:rPr>
              <a:t>Distribution of the transaction traffic per time  (day and night)</a:t>
            </a:r>
            <a:endParaRPr sz="1900">
              <a:solidFill>
                <a:schemeClr val="dk1"/>
              </a:solidFill>
              <a:latin typeface="Calibri"/>
              <a:ea typeface="Calibri"/>
              <a:cs typeface="Calibri"/>
              <a:sym typeface="Calibri"/>
            </a:endParaRPr>
          </a:p>
        </p:txBody>
      </p:sp>
      <p:pic>
        <p:nvPicPr>
          <p:cNvPr id="118" name="Google Shape;118;gb03a982fca_0_61"/>
          <p:cNvPicPr preferRelativeResize="0"/>
          <p:nvPr/>
        </p:nvPicPr>
        <p:blipFill>
          <a:blip r:embed="rId3">
            <a:alphaModFix/>
          </a:blip>
          <a:stretch>
            <a:fillRect/>
          </a:stretch>
        </p:blipFill>
        <p:spPr>
          <a:xfrm>
            <a:off x="418250" y="1708549"/>
            <a:ext cx="8307500" cy="3002975"/>
          </a:xfrm>
          <a:prstGeom prst="rect">
            <a:avLst/>
          </a:prstGeom>
          <a:noFill/>
          <a:ln>
            <a:noFill/>
          </a:ln>
        </p:spPr>
      </p:pic>
      <p:pic>
        <p:nvPicPr>
          <p:cNvPr id="6" name="Picture 5">
            <a:extLst>
              <a:ext uri="{FF2B5EF4-FFF2-40B4-BE49-F238E27FC236}">
                <a16:creationId xmlns:a16="http://schemas.microsoft.com/office/drawing/2014/main" id="{465D20CB-F930-124B-96B6-5EEF5F0628AF}"/>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b03a982fca_0_54"/>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 name="Google Shape;130;gb03a982fca_0_54"/>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131" name="Google Shape;131;gb03a982fca_0_54"/>
          <p:cNvPicPr preferRelativeResize="0"/>
          <p:nvPr/>
        </p:nvPicPr>
        <p:blipFill>
          <a:blip r:embed="rId3">
            <a:alphaModFix/>
          </a:blip>
          <a:stretch>
            <a:fillRect/>
          </a:stretch>
        </p:blipFill>
        <p:spPr>
          <a:xfrm>
            <a:off x="2271650" y="1845950"/>
            <a:ext cx="4600699" cy="3473075"/>
          </a:xfrm>
          <a:prstGeom prst="rect">
            <a:avLst/>
          </a:prstGeom>
          <a:noFill/>
          <a:ln>
            <a:noFill/>
          </a:ln>
        </p:spPr>
      </p:pic>
      <p:sp>
        <p:nvSpPr>
          <p:cNvPr id="132" name="Google Shape;132;gb03a982fca_0_54"/>
          <p:cNvSpPr txBox="1">
            <a:spLocks noGrp="1"/>
          </p:cNvSpPr>
          <p:nvPr>
            <p:ph type="body" idx="1"/>
          </p:nvPr>
        </p:nvSpPr>
        <p:spPr>
          <a:xfrm>
            <a:off x="170400" y="694050"/>
            <a:ext cx="8218200" cy="10767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dirty="0">
                <a:solidFill>
                  <a:schemeClr val="dk1"/>
                </a:solidFill>
                <a:latin typeface="Calibri"/>
                <a:ea typeface="Calibri"/>
                <a:cs typeface="Calibri"/>
                <a:sym typeface="Calibri"/>
              </a:rPr>
              <a:t>Card transaction amount distribution shows that more than half of the transactions are under 25 Euros while transactions above 500 Euros are less than 3%. hah</a:t>
            </a:r>
            <a:endParaRPr sz="19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8859DF95-5A23-344C-A469-77C865F19F6C}"/>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899FA-DB58-FC4E-B25D-43DE3C8635EA}"/>
              </a:ext>
            </a:extLst>
          </p:cNvPr>
          <p:cNvSpPr>
            <a:spLocks noGrp="1"/>
          </p:cNvSpPr>
          <p:nvPr>
            <p:ph type="title"/>
          </p:nvPr>
        </p:nvSpPr>
        <p:spPr>
          <a:xfrm>
            <a:off x="688490" y="493956"/>
            <a:ext cx="7756263" cy="1054250"/>
          </a:xfrm>
        </p:spPr>
        <p:txBody>
          <a:bodyPr/>
          <a:lstStyle/>
          <a:p>
            <a:r>
              <a:rPr lang="en-US" dirty="0"/>
              <a:t>EDA via </a:t>
            </a:r>
            <a:r>
              <a:rPr lang="en-US" dirty="0" err="1"/>
              <a:t>QuickSight</a:t>
            </a:r>
            <a:endParaRPr lang="en-US" dirty="0"/>
          </a:p>
        </p:txBody>
      </p:sp>
      <p:pic>
        <p:nvPicPr>
          <p:cNvPr id="6" name="Picture 5">
            <a:extLst>
              <a:ext uri="{FF2B5EF4-FFF2-40B4-BE49-F238E27FC236}">
                <a16:creationId xmlns:a16="http://schemas.microsoft.com/office/drawing/2014/main" id="{DE5C0C38-8088-1E41-A3E8-0A55FD38FCA4}"/>
              </a:ext>
            </a:extLst>
          </p:cNvPr>
          <p:cNvPicPr>
            <a:picLocks noChangeAspect="1"/>
          </p:cNvPicPr>
          <p:nvPr/>
        </p:nvPicPr>
        <p:blipFill>
          <a:blip r:embed="rId3"/>
          <a:stretch>
            <a:fillRect/>
          </a:stretch>
        </p:blipFill>
        <p:spPr>
          <a:xfrm>
            <a:off x="0" y="5808530"/>
            <a:ext cx="7848600" cy="1409700"/>
          </a:xfrm>
          <a:prstGeom prst="rect">
            <a:avLst/>
          </a:prstGeom>
        </p:spPr>
      </p:pic>
      <p:pic>
        <p:nvPicPr>
          <p:cNvPr id="5" name="Picture 4">
            <a:extLst>
              <a:ext uri="{FF2B5EF4-FFF2-40B4-BE49-F238E27FC236}">
                <a16:creationId xmlns:a16="http://schemas.microsoft.com/office/drawing/2014/main" id="{56EA308E-1D42-9F41-B020-4299E9B98F99}"/>
              </a:ext>
            </a:extLst>
          </p:cNvPr>
          <p:cNvPicPr>
            <a:picLocks noChangeAspect="1"/>
          </p:cNvPicPr>
          <p:nvPr/>
        </p:nvPicPr>
        <p:blipFill>
          <a:blip r:embed="rId4"/>
          <a:stretch>
            <a:fillRect/>
          </a:stretch>
        </p:blipFill>
        <p:spPr>
          <a:xfrm>
            <a:off x="1027545" y="1395325"/>
            <a:ext cx="6821055" cy="4860002"/>
          </a:xfrm>
          <a:prstGeom prst="rect">
            <a:avLst/>
          </a:prstGeom>
        </p:spPr>
      </p:pic>
    </p:spTree>
    <p:extLst>
      <p:ext uri="{BB962C8B-B14F-4D97-AF65-F5344CB8AC3E}">
        <p14:creationId xmlns:p14="http://schemas.microsoft.com/office/powerpoint/2010/main" val="3042722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Google Shape;124;g11a9762eb52_0_10"/>
          <p:cNvSpPr txBox="1">
            <a:spLocks noGrp="1"/>
          </p:cNvSpPr>
          <p:nvPr>
            <p:ph type="title"/>
          </p:nvPr>
        </p:nvSpPr>
        <p:spPr>
          <a:xfrm>
            <a:off x="393700" y="340402"/>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Quicksight</a:t>
            </a:r>
            <a:endParaRPr dirty="0"/>
          </a:p>
        </p:txBody>
      </p:sp>
      <p:pic>
        <p:nvPicPr>
          <p:cNvPr id="4" name="Picture 3">
            <a:extLst>
              <a:ext uri="{FF2B5EF4-FFF2-40B4-BE49-F238E27FC236}">
                <a16:creationId xmlns:a16="http://schemas.microsoft.com/office/drawing/2014/main" id="{A9087606-6BFE-BD4E-B36E-1DA4836249EB}"/>
              </a:ext>
            </a:extLst>
          </p:cNvPr>
          <p:cNvPicPr>
            <a:picLocks noChangeAspect="1"/>
          </p:cNvPicPr>
          <p:nvPr/>
        </p:nvPicPr>
        <p:blipFill>
          <a:blip r:embed="rId3"/>
          <a:stretch>
            <a:fillRect/>
          </a:stretch>
        </p:blipFill>
        <p:spPr>
          <a:xfrm>
            <a:off x="0" y="5448300"/>
            <a:ext cx="7848600" cy="1756064"/>
          </a:xfrm>
          <a:prstGeom prst="rect">
            <a:avLst/>
          </a:prstGeom>
        </p:spPr>
      </p:pic>
      <p:pic>
        <p:nvPicPr>
          <p:cNvPr id="3" name="Picture 2">
            <a:extLst>
              <a:ext uri="{FF2B5EF4-FFF2-40B4-BE49-F238E27FC236}">
                <a16:creationId xmlns:a16="http://schemas.microsoft.com/office/drawing/2014/main" id="{389D7536-2B97-DE41-9FFA-B3DDA7FF030F}"/>
              </a:ext>
            </a:extLst>
          </p:cNvPr>
          <p:cNvPicPr>
            <a:picLocks noChangeAspect="1"/>
          </p:cNvPicPr>
          <p:nvPr/>
        </p:nvPicPr>
        <p:blipFill>
          <a:blip r:embed="rId4"/>
          <a:stretch>
            <a:fillRect/>
          </a:stretch>
        </p:blipFill>
        <p:spPr>
          <a:xfrm>
            <a:off x="393700" y="1394602"/>
            <a:ext cx="7340689" cy="546339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51E4A7-B27C-5747-B840-E99F3D4EE334}"/>
              </a:ext>
            </a:extLst>
          </p:cNvPr>
          <p:cNvPicPr>
            <a:picLocks noChangeAspect="1"/>
          </p:cNvPicPr>
          <p:nvPr/>
        </p:nvPicPr>
        <p:blipFill>
          <a:blip r:embed="rId2"/>
          <a:stretch>
            <a:fillRect/>
          </a:stretch>
        </p:blipFill>
        <p:spPr>
          <a:xfrm>
            <a:off x="0" y="5448300"/>
            <a:ext cx="7848600" cy="1756064"/>
          </a:xfrm>
          <a:prstGeom prst="rect">
            <a:avLst/>
          </a:prstGeom>
        </p:spPr>
      </p:pic>
      <p:sp>
        <p:nvSpPr>
          <p:cNvPr id="6" name="Google Shape;124;g11a9762eb52_0_10">
            <a:extLst>
              <a:ext uri="{FF2B5EF4-FFF2-40B4-BE49-F238E27FC236}">
                <a16:creationId xmlns:a16="http://schemas.microsoft.com/office/drawing/2014/main" id="{6ED10843-ABCC-C44A-9DCE-3FFAAC661D22}"/>
              </a:ext>
            </a:extLst>
          </p:cNvPr>
          <p:cNvSpPr txBox="1">
            <a:spLocks noGrp="1"/>
          </p:cNvSpPr>
          <p:nvPr>
            <p:ph type="title"/>
          </p:nvPr>
        </p:nvSpPr>
        <p:spPr>
          <a:xfrm>
            <a:off x="393700" y="340402"/>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Quicksight</a:t>
            </a:r>
            <a:endParaRPr dirty="0"/>
          </a:p>
        </p:txBody>
      </p:sp>
      <p:pic>
        <p:nvPicPr>
          <p:cNvPr id="8" name="Picture 7">
            <a:extLst>
              <a:ext uri="{FF2B5EF4-FFF2-40B4-BE49-F238E27FC236}">
                <a16:creationId xmlns:a16="http://schemas.microsoft.com/office/drawing/2014/main" id="{674B82E6-FDD1-DF41-85D6-A2216C925A17}"/>
              </a:ext>
            </a:extLst>
          </p:cNvPr>
          <p:cNvPicPr>
            <a:picLocks noChangeAspect="1"/>
          </p:cNvPicPr>
          <p:nvPr/>
        </p:nvPicPr>
        <p:blipFill>
          <a:blip r:embed="rId3"/>
          <a:stretch>
            <a:fillRect/>
          </a:stretch>
        </p:blipFill>
        <p:spPr>
          <a:xfrm>
            <a:off x="393700" y="1394602"/>
            <a:ext cx="7628082" cy="4483591"/>
          </a:xfrm>
          <a:prstGeom prst="rect">
            <a:avLst/>
          </a:prstGeom>
        </p:spPr>
      </p:pic>
    </p:spTree>
    <p:extLst>
      <p:ext uri="{BB962C8B-B14F-4D97-AF65-F5344CB8AC3E}">
        <p14:creationId xmlns:p14="http://schemas.microsoft.com/office/powerpoint/2010/main" val="2217193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533102-4A2D-F046-8737-C2D79E2C13D4}"/>
              </a:ext>
            </a:extLst>
          </p:cNvPr>
          <p:cNvPicPr>
            <a:picLocks noChangeAspect="1"/>
          </p:cNvPicPr>
          <p:nvPr/>
        </p:nvPicPr>
        <p:blipFill>
          <a:blip r:embed="rId2"/>
          <a:stretch>
            <a:fillRect/>
          </a:stretch>
        </p:blipFill>
        <p:spPr>
          <a:xfrm>
            <a:off x="0" y="5448300"/>
            <a:ext cx="7848600" cy="1756064"/>
          </a:xfrm>
          <a:prstGeom prst="rect">
            <a:avLst/>
          </a:prstGeom>
        </p:spPr>
      </p:pic>
      <p:sp>
        <p:nvSpPr>
          <p:cNvPr id="2" name="Text Placeholder 1">
            <a:extLst>
              <a:ext uri="{FF2B5EF4-FFF2-40B4-BE49-F238E27FC236}">
                <a16:creationId xmlns:a16="http://schemas.microsoft.com/office/drawing/2014/main" id="{E25E3E6C-7891-CA40-9411-B394CA2733F6}"/>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5E6B824-7DE7-1746-B548-8790F67266B8}"/>
              </a:ext>
            </a:extLst>
          </p:cNvPr>
          <p:cNvPicPr>
            <a:picLocks noChangeAspect="1"/>
          </p:cNvPicPr>
          <p:nvPr/>
        </p:nvPicPr>
        <p:blipFill>
          <a:blip r:embed="rId3"/>
          <a:stretch>
            <a:fillRect/>
          </a:stretch>
        </p:blipFill>
        <p:spPr>
          <a:xfrm>
            <a:off x="520700" y="1065323"/>
            <a:ext cx="8102600" cy="4762500"/>
          </a:xfrm>
          <a:prstGeom prst="rect">
            <a:avLst/>
          </a:prstGeom>
        </p:spPr>
      </p:pic>
      <p:sp>
        <p:nvSpPr>
          <p:cNvPr id="6" name="Google Shape;124;g11a9762eb52_0_10">
            <a:extLst>
              <a:ext uri="{FF2B5EF4-FFF2-40B4-BE49-F238E27FC236}">
                <a16:creationId xmlns:a16="http://schemas.microsoft.com/office/drawing/2014/main" id="{D8D3DCE7-A9DD-DD49-A32D-29EFEB5CF014}"/>
              </a:ext>
            </a:extLst>
          </p:cNvPr>
          <p:cNvSpPr txBox="1">
            <a:spLocks noGrp="1"/>
          </p:cNvSpPr>
          <p:nvPr>
            <p:ph type="title"/>
          </p:nvPr>
        </p:nvSpPr>
        <p:spPr>
          <a:xfrm>
            <a:off x="520700" y="257273"/>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Quicksight</a:t>
            </a:r>
            <a:endParaRPr dirty="0"/>
          </a:p>
        </p:txBody>
      </p:sp>
    </p:spTree>
    <p:extLst>
      <p:ext uri="{BB962C8B-B14F-4D97-AF65-F5344CB8AC3E}">
        <p14:creationId xmlns:p14="http://schemas.microsoft.com/office/powerpoint/2010/main" val="3004682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3"/>
          <p:cNvSpPr txBox="1">
            <a:spLocks noGrp="1"/>
          </p:cNvSpPr>
          <p:nvPr>
            <p:ph type="body" idx="1"/>
          </p:nvPr>
        </p:nvSpPr>
        <p:spPr>
          <a:xfrm>
            <a:off x="349439" y="1083841"/>
            <a:ext cx="8229000" cy="4134900"/>
          </a:xfrm>
          <a:prstGeom prst="rect">
            <a:avLst/>
          </a:prstGeom>
          <a:noFill/>
          <a:ln>
            <a:noFill/>
          </a:ln>
        </p:spPr>
        <p:txBody>
          <a:bodyPr spcFirstLastPara="1" wrap="square" lIns="91425" tIns="45700" rIns="91425" bIns="45700" anchor="t" anchorCtr="0">
            <a:noAutofit/>
          </a:bodyPr>
          <a:lstStyle/>
          <a:p>
            <a:pPr marL="571500" lvl="0" indent="-361950" algn="just" rtl="0">
              <a:lnSpc>
                <a:spcPct val="100000"/>
              </a:lnSpc>
              <a:spcBef>
                <a:spcPts val="480"/>
              </a:spcBef>
              <a:spcAft>
                <a:spcPts val="0"/>
              </a:spcAft>
              <a:buSzPts val="2700"/>
              <a:buFont typeface="Arial"/>
              <a:buChar char="•"/>
            </a:pPr>
            <a:r>
              <a:rPr lang="en-US" sz="2300" dirty="0">
                <a:solidFill>
                  <a:schemeClr val="dk1"/>
                </a:solidFill>
                <a:latin typeface="Times" pitchFamily="2" charset="0"/>
                <a:ea typeface="Calibri"/>
                <a:cs typeface="Calibri"/>
                <a:sym typeface="Calibri"/>
              </a:rPr>
              <a:t>According to the FBI, credit card fraud is the unauthorized use of a credit or debit card, or similar payment tool (ACH, EFT, recurring charge, etc.), to fraudulently obtain money or property. Credit and debit card numbers can be stolen from unsecured websites or can be obtained in an identity theft scheme.</a:t>
            </a:r>
            <a:endParaRPr sz="2300" dirty="0">
              <a:solidFill>
                <a:schemeClr val="dk1"/>
              </a:solidFill>
              <a:latin typeface="Times" pitchFamily="2" charset="0"/>
              <a:ea typeface="Calibri"/>
              <a:cs typeface="Calibri"/>
              <a:sym typeface="Calibri"/>
            </a:endParaRPr>
          </a:p>
          <a:p>
            <a:pPr marL="457200" lvl="0" indent="0" algn="just" rtl="0">
              <a:lnSpc>
                <a:spcPct val="100000"/>
              </a:lnSpc>
              <a:spcBef>
                <a:spcPts val="480"/>
              </a:spcBef>
              <a:spcAft>
                <a:spcPts val="0"/>
              </a:spcAft>
              <a:buNone/>
            </a:pPr>
            <a:endParaRPr sz="2300" dirty="0">
              <a:solidFill>
                <a:schemeClr val="dk1"/>
              </a:solidFill>
              <a:latin typeface="Times" pitchFamily="2" charset="0"/>
              <a:ea typeface="Calibri"/>
              <a:cs typeface="Calibri"/>
              <a:sym typeface="Calibri"/>
            </a:endParaRPr>
          </a:p>
          <a:p>
            <a:pPr marL="571500" lvl="0" indent="-361950" algn="just" rtl="0">
              <a:lnSpc>
                <a:spcPct val="100000"/>
              </a:lnSpc>
              <a:spcBef>
                <a:spcPts val="480"/>
              </a:spcBef>
              <a:spcAft>
                <a:spcPts val="0"/>
              </a:spcAft>
              <a:buSzPts val="2700"/>
              <a:buFont typeface="Arial"/>
              <a:buChar char="•"/>
            </a:pPr>
            <a:r>
              <a:rPr lang="en-US" sz="2300" dirty="0">
                <a:solidFill>
                  <a:schemeClr val="dk1"/>
                </a:solidFill>
                <a:latin typeface="Times" pitchFamily="2" charset="0"/>
                <a:ea typeface="Calibri"/>
                <a:cs typeface="Calibri"/>
                <a:sym typeface="Calibri"/>
              </a:rPr>
              <a:t>It is important that credit card companies are able to recognize fraudulent credit card transactions so that customers are not charged for items that they did not purchase.</a:t>
            </a:r>
            <a:endParaRPr sz="2300" dirty="0">
              <a:solidFill>
                <a:schemeClr val="dk1"/>
              </a:solidFill>
              <a:latin typeface="Times" pitchFamily="2" charset="0"/>
              <a:ea typeface="Calibri"/>
              <a:cs typeface="Calibri"/>
              <a:sym typeface="Calibri"/>
            </a:endParaRPr>
          </a:p>
          <a:p>
            <a:pPr marL="0" lvl="0" indent="0" algn="l" rtl="0">
              <a:lnSpc>
                <a:spcPct val="115000"/>
              </a:lnSpc>
              <a:spcBef>
                <a:spcPts val="1200"/>
              </a:spcBef>
              <a:spcAft>
                <a:spcPts val="1200"/>
              </a:spcAft>
              <a:buClr>
                <a:schemeClr val="dk1"/>
              </a:buClr>
              <a:buSzPts val="1100"/>
              <a:buFont typeface="Arial"/>
              <a:buNone/>
            </a:pPr>
            <a:endParaRPr sz="1400" dirty="0">
              <a:solidFill>
                <a:schemeClr val="dk1"/>
              </a:solidFill>
              <a:latin typeface="Times" pitchFamily="2" charset="0"/>
              <a:ea typeface="Calibri"/>
              <a:cs typeface="Calibri"/>
              <a:sym typeface="Calibri"/>
            </a:endParaRPr>
          </a:p>
        </p:txBody>
      </p:sp>
      <p:sp>
        <p:nvSpPr>
          <p:cNvPr id="62" name="Google Shape;62;p3"/>
          <p:cNvSpPr txBox="1">
            <a:spLocks noGrp="1"/>
          </p:cNvSpPr>
          <p:nvPr>
            <p:ph type="title"/>
          </p:nvPr>
        </p:nvSpPr>
        <p:spPr>
          <a:xfrm>
            <a:off x="693865" y="294657"/>
            <a:ext cx="7756200" cy="63803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sz="3600" dirty="0">
                <a:solidFill>
                  <a:srgbClr val="711806"/>
                </a:solidFill>
                <a:latin typeface="Times" pitchFamily="2" charset="0"/>
                <a:ea typeface="Calibri"/>
                <a:cs typeface="Calibri"/>
                <a:sym typeface="Calibri"/>
              </a:rPr>
              <a:t>Introduction</a:t>
            </a:r>
            <a:endParaRPr sz="3600" dirty="0">
              <a:solidFill>
                <a:srgbClr val="711806"/>
              </a:solidFill>
              <a:latin typeface="Times" pitchFamily="2" charset="0"/>
              <a:ea typeface="Calibri"/>
              <a:cs typeface="Calibri"/>
              <a:sym typeface="Calibri"/>
            </a:endParaRPr>
          </a:p>
        </p:txBody>
      </p:sp>
      <p:pic>
        <p:nvPicPr>
          <p:cNvPr id="4" name="Picture 3">
            <a:extLst>
              <a:ext uri="{FF2B5EF4-FFF2-40B4-BE49-F238E27FC236}">
                <a16:creationId xmlns:a16="http://schemas.microsoft.com/office/drawing/2014/main" id="{C9488AFA-DCA6-BC42-A00E-FBDBE11DF698}"/>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1" name="Picture 10">
            <a:extLst>
              <a:ext uri="{FF2B5EF4-FFF2-40B4-BE49-F238E27FC236}">
                <a16:creationId xmlns:a16="http://schemas.microsoft.com/office/drawing/2014/main" id="{2D8A2E0A-10E5-0940-B830-7CDBD88129DF}"/>
              </a:ext>
            </a:extLst>
          </p:cNvPr>
          <p:cNvPicPr>
            <a:picLocks noChangeAspect="1"/>
          </p:cNvPicPr>
          <p:nvPr/>
        </p:nvPicPr>
        <p:blipFill>
          <a:blip r:embed="rId3"/>
          <a:stretch>
            <a:fillRect/>
          </a:stretch>
        </p:blipFill>
        <p:spPr>
          <a:xfrm>
            <a:off x="0" y="5448300"/>
            <a:ext cx="7848600" cy="1409700"/>
          </a:xfrm>
          <a:prstGeom prst="rect">
            <a:avLst/>
          </a:prstGeom>
        </p:spPr>
      </p:pic>
      <p:sp>
        <p:nvSpPr>
          <p:cNvPr id="137" name="Google Shape;137;gb08926b702_0_18"/>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 name="Google Shape;138;gb08926b702_0_18"/>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39" name="Google Shape;139;gb08926b702_0_18"/>
          <p:cNvSpPr txBox="1">
            <a:spLocks noGrp="1"/>
          </p:cNvSpPr>
          <p:nvPr>
            <p:ph type="body" idx="1"/>
          </p:nvPr>
        </p:nvSpPr>
        <p:spPr>
          <a:xfrm>
            <a:off x="170400" y="694050"/>
            <a:ext cx="8218200" cy="6369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Plotting the classes distribution for all PCA component features</a:t>
            </a:r>
            <a:endParaRPr sz="1900">
              <a:solidFill>
                <a:schemeClr val="dk1"/>
              </a:solidFill>
              <a:latin typeface="Calibri"/>
              <a:ea typeface="Calibri"/>
              <a:cs typeface="Calibri"/>
              <a:sym typeface="Calibri"/>
            </a:endParaRPr>
          </a:p>
        </p:txBody>
      </p:sp>
      <p:pic>
        <p:nvPicPr>
          <p:cNvPr id="140" name="Google Shape;140;gb08926b702_0_18"/>
          <p:cNvPicPr preferRelativeResize="0"/>
          <p:nvPr/>
        </p:nvPicPr>
        <p:blipFill>
          <a:blip r:embed="rId4">
            <a:alphaModFix/>
          </a:blip>
          <a:stretch>
            <a:fillRect/>
          </a:stretch>
        </p:blipFill>
        <p:spPr>
          <a:xfrm>
            <a:off x="170400" y="1222325"/>
            <a:ext cx="4071103" cy="1453425"/>
          </a:xfrm>
          <a:prstGeom prst="rect">
            <a:avLst/>
          </a:prstGeom>
          <a:noFill/>
          <a:ln>
            <a:noFill/>
          </a:ln>
        </p:spPr>
      </p:pic>
      <p:pic>
        <p:nvPicPr>
          <p:cNvPr id="141" name="Google Shape;141;gb08926b702_0_18"/>
          <p:cNvPicPr preferRelativeResize="0"/>
          <p:nvPr/>
        </p:nvPicPr>
        <p:blipFill>
          <a:blip r:embed="rId5">
            <a:alphaModFix/>
          </a:blip>
          <a:stretch>
            <a:fillRect/>
          </a:stretch>
        </p:blipFill>
        <p:spPr>
          <a:xfrm>
            <a:off x="4572000" y="1298525"/>
            <a:ext cx="4303675" cy="1403750"/>
          </a:xfrm>
          <a:prstGeom prst="rect">
            <a:avLst/>
          </a:prstGeom>
          <a:noFill/>
          <a:ln>
            <a:noFill/>
          </a:ln>
        </p:spPr>
      </p:pic>
      <p:pic>
        <p:nvPicPr>
          <p:cNvPr id="142" name="Google Shape;142;gb08926b702_0_18"/>
          <p:cNvPicPr preferRelativeResize="0"/>
          <p:nvPr/>
        </p:nvPicPr>
        <p:blipFill>
          <a:blip r:embed="rId6">
            <a:alphaModFix/>
          </a:blip>
          <a:stretch>
            <a:fillRect/>
          </a:stretch>
        </p:blipFill>
        <p:spPr>
          <a:xfrm>
            <a:off x="240400" y="2748780"/>
            <a:ext cx="4210176" cy="1373245"/>
          </a:xfrm>
          <a:prstGeom prst="rect">
            <a:avLst/>
          </a:prstGeom>
          <a:noFill/>
          <a:ln>
            <a:noFill/>
          </a:ln>
        </p:spPr>
      </p:pic>
      <p:pic>
        <p:nvPicPr>
          <p:cNvPr id="143" name="Google Shape;143;gb08926b702_0_18"/>
          <p:cNvPicPr preferRelativeResize="0"/>
          <p:nvPr/>
        </p:nvPicPr>
        <p:blipFill>
          <a:blip r:embed="rId7">
            <a:alphaModFix/>
          </a:blip>
          <a:stretch>
            <a:fillRect/>
          </a:stretch>
        </p:blipFill>
        <p:spPr>
          <a:xfrm>
            <a:off x="4572000" y="2741040"/>
            <a:ext cx="4303675" cy="1403760"/>
          </a:xfrm>
          <a:prstGeom prst="rect">
            <a:avLst/>
          </a:prstGeom>
          <a:noFill/>
          <a:ln>
            <a:noFill/>
          </a:ln>
        </p:spPr>
      </p:pic>
      <p:pic>
        <p:nvPicPr>
          <p:cNvPr id="144" name="Google Shape;144;gb08926b702_0_18"/>
          <p:cNvPicPr preferRelativeResize="0"/>
          <p:nvPr/>
        </p:nvPicPr>
        <p:blipFill>
          <a:blip r:embed="rId8">
            <a:alphaModFix/>
          </a:blip>
          <a:stretch>
            <a:fillRect/>
          </a:stretch>
        </p:blipFill>
        <p:spPr>
          <a:xfrm>
            <a:off x="224300" y="4183575"/>
            <a:ext cx="4303674" cy="1367750"/>
          </a:xfrm>
          <a:prstGeom prst="rect">
            <a:avLst/>
          </a:prstGeom>
          <a:noFill/>
          <a:ln>
            <a:noFill/>
          </a:ln>
        </p:spPr>
      </p:pic>
      <p:pic>
        <p:nvPicPr>
          <p:cNvPr id="145" name="Google Shape;145;gb08926b702_0_18"/>
          <p:cNvPicPr preferRelativeResize="0"/>
          <p:nvPr/>
        </p:nvPicPr>
        <p:blipFill>
          <a:blip r:embed="rId9">
            <a:alphaModFix/>
          </a:blip>
          <a:stretch>
            <a:fillRect/>
          </a:stretch>
        </p:blipFill>
        <p:spPr>
          <a:xfrm>
            <a:off x="4604175" y="4167727"/>
            <a:ext cx="4303675" cy="140377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1" name="Picture 10">
            <a:extLst>
              <a:ext uri="{FF2B5EF4-FFF2-40B4-BE49-F238E27FC236}">
                <a16:creationId xmlns:a16="http://schemas.microsoft.com/office/drawing/2014/main" id="{F226BFDA-C7B6-574C-ACEC-1B3AF8AA965E}"/>
              </a:ext>
            </a:extLst>
          </p:cNvPr>
          <p:cNvPicPr>
            <a:picLocks noChangeAspect="1"/>
          </p:cNvPicPr>
          <p:nvPr/>
        </p:nvPicPr>
        <p:blipFill>
          <a:blip r:embed="rId3"/>
          <a:stretch>
            <a:fillRect/>
          </a:stretch>
        </p:blipFill>
        <p:spPr>
          <a:xfrm>
            <a:off x="0" y="5448300"/>
            <a:ext cx="7848600" cy="1409700"/>
          </a:xfrm>
          <a:prstGeom prst="rect">
            <a:avLst/>
          </a:prstGeom>
        </p:spPr>
      </p:pic>
      <p:sp>
        <p:nvSpPr>
          <p:cNvPr id="150" name="Google Shape;150;gb08926b702_0_43"/>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 name="Google Shape;151;gb08926b702_0_43"/>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52" name="Google Shape;152;gb08926b702_0_43"/>
          <p:cNvSpPr txBox="1">
            <a:spLocks noGrp="1"/>
          </p:cNvSpPr>
          <p:nvPr>
            <p:ph type="body" idx="1"/>
          </p:nvPr>
        </p:nvSpPr>
        <p:spPr>
          <a:xfrm>
            <a:off x="170400" y="694050"/>
            <a:ext cx="8218200" cy="6369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Plotting the classes distribution for all PCA component features</a:t>
            </a:r>
            <a:endParaRPr sz="1900">
              <a:solidFill>
                <a:schemeClr val="dk1"/>
              </a:solidFill>
              <a:latin typeface="Calibri"/>
              <a:ea typeface="Calibri"/>
              <a:cs typeface="Calibri"/>
              <a:sym typeface="Calibri"/>
            </a:endParaRPr>
          </a:p>
        </p:txBody>
      </p:sp>
      <p:pic>
        <p:nvPicPr>
          <p:cNvPr id="153" name="Google Shape;153;gb08926b702_0_43"/>
          <p:cNvPicPr preferRelativeResize="0"/>
          <p:nvPr/>
        </p:nvPicPr>
        <p:blipFill>
          <a:blip r:embed="rId4">
            <a:alphaModFix/>
          </a:blip>
          <a:stretch>
            <a:fillRect/>
          </a:stretch>
        </p:blipFill>
        <p:spPr>
          <a:xfrm>
            <a:off x="170400" y="1248050"/>
            <a:ext cx="4309988" cy="1398300"/>
          </a:xfrm>
          <a:prstGeom prst="rect">
            <a:avLst/>
          </a:prstGeom>
          <a:noFill/>
          <a:ln>
            <a:noFill/>
          </a:ln>
        </p:spPr>
      </p:pic>
      <p:pic>
        <p:nvPicPr>
          <p:cNvPr id="154" name="Google Shape;154;gb08926b702_0_43"/>
          <p:cNvPicPr preferRelativeResize="0"/>
          <p:nvPr/>
        </p:nvPicPr>
        <p:blipFill>
          <a:blip r:embed="rId5">
            <a:alphaModFix/>
          </a:blip>
          <a:stretch>
            <a:fillRect/>
          </a:stretch>
        </p:blipFill>
        <p:spPr>
          <a:xfrm>
            <a:off x="4750451" y="1290575"/>
            <a:ext cx="4292719" cy="1398300"/>
          </a:xfrm>
          <a:prstGeom prst="rect">
            <a:avLst/>
          </a:prstGeom>
          <a:noFill/>
          <a:ln>
            <a:noFill/>
          </a:ln>
        </p:spPr>
      </p:pic>
      <p:pic>
        <p:nvPicPr>
          <p:cNvPr id="155" name="Google Shape;155;gb08926b702_0_43"/>
          <p:cNvPicPr preferRelativeResize="0"/>
          <p:nvPr/>
        </p:nvPicPr>
        <p:blipFill>
          <a:blip r:embed="rId6">
            <a:alphaModFix/>
          </a:blip>
          <a:stretch>
            <a:fillRect/>
          </a:stretch>
        </p:blipFill>
        <p:spPr>
          <a:xfrm>
            <a:off x="151163" y="2728425"/>
            <a:ext cx="4348470" cy="1344125"/>
          </a:xfrm>
          <a:prstGeom prst="rect">
            <a:avLst/>
          </a:prstGeom>
          <a:noFill/>
          <a:ln>
            <a:noFill/>
          </a:ln>
        </p:spPr>
      </p:pic>
      <p:pic>
        <p:nvPicPr>
          <p:cNvPr id="156" name="Google Shape;156;gb08926b702_0_43"/>
          <p:cNvPicPr preferRelativeResize="0"/>
          <p:nvPr/>
        </p:nvPicPr>
        <p:blipFill>
          <a:blip r:embed="rId7">
            <a:alphaModFix/>
          </a:blip>
          <a:stretch>
            <a:fillRect/>
          </a:stretch>
        </p:blipFill>
        <p:spPr>
          <a:xfrm>
            <a:off x="4775100" y="2653650"/>
            <a:ext cx="4292700" cy="1398300"/>
          </a:xfrm>
          <a:prstGeom prst="rect">
            <a:avLst/>
          </a:prstGeom>
          <a:noFill/>
          <a:ln>
            <a:noFill/>
          </a:ln>
        </p:spPr>
      </p:pic>
      <p:pic>
        <p:nvPicPr>
          <p:cNvPr id="157" name="Google Shape;157;gb08926b702_0_43"/>
          <p:cNvPicPr preferRelativeResize="0"/>
          <p:nvPr/>
        </p:nvPicPr>
        <p:blipFill>
          <a:blip r:embed="rId8">
            <a:alphaModFix/>
          </a:blip>
          <a:stretch>
            <a:fillRect/>
          </a:stretch>
        </p:blipFill>
        <p:spPr>
          <a:xfrm>
            <a:off x="144500" y="4141875"/>
            <a:ext cx="4502624" cy="1398300"/>
          </a:xfrm>
          <a:prstGeom prst="rect">
            <a:avLst/>
          </a:prstGeom>
          <a:noFill/>
          <a:ln>
            <a:noFill/>
          </a:ln>
        </p:spPr>
      </p:pic>
      <p:pic>
        <p:nvPicPr>
          <p:cNvPr id="158" name="Google Shape;158;gb08926b702_0_43"/>
          <p:cNvPicPr preferRelativeResize="0"/>
          <p:nvPr/>
        </p:nvPicPr>
        <p:blipFill>
          <a:blip r:embed="rId9">
            <a:alphaModFix/>
          </a:blip>
          <a:stretch>
            <a:fillRect/>
          </a:stretch>
        </p:blipFill>
        <p:spPr>
          <a:xfrm>
            <a:off x="4769725" y="4055650"/>
            <a:ext cx="4292699" cy="1418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0DD7D5-AC29-FF41-9D05-54B6972EDB68}"/>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7FD3A8A9-CC76-3243-8CC1-4A72BD0B420F}"/>
              </a:ext>
            </a:extLst>
          </p:cNvPr>
          <p:cNvSpPr>
            <a:spLocks noGrp="1"/>
          </p:cNvSpPr>
          <p:nvPr>
            <p:ph type="title"/>
          </p:nvPr>
        </p:nvSpPr>
        <p:spPr>
          <a:xfrm>
            <a:off x="688490" y="420130"/>
            <a:ext cx="7961240" cy="1204276"/>
          </a:xfrm>
        </p:spPr>
        <p:txBody>
          <a:bodyPr/>
          <a:lstStyle/>
          <a:p>
            <a:r>
              <a:rPr lang="en-US" dirty="0"/>
              <a:t>EDA Comparison – </a:t>
            </a:r>
            <a:br>
              <a:rPr lang="en-US" dirty="0"/>
            </a:br>
            <a:r>
              <a:rPr lang="en-US" dirty="0" err="1"/>
              <a:t>Quicksight</a:t>
            </a:r>
            <a:r>
              <a:rPr lang="en-US" dirty="0"/>
              <a:t> vs Tableau</a:t>
            </a:r>
          </a:p>
        </p:txBody>
      </p:sp>
      <p:pic>
        <p:nvPicPr>
          <p:cNvPr id="4" name="Picture 3">
            <a:extLst>
              <a:ext uri="{FF2B5EF4-FFF2-40B4-BE49-F238E27FC236}">
                <a16:creationId xmlns:a16="http://schemas.microsoft.com/office/drawing/2014/main" id="{DEEE7901-E2A1-624B-AA94-7FA3258666BE}"/>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984145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b08926b702_0_61"/>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4" name="Google Shape;164;gb08926b702_0_61"/>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Calibri"/>
                <a:ea typeface="Calibri"/>
                <a:cs typeface="Calibri"/>
                <a:sym typeface="Calibri"/>
              </a:rPr>
              <a:t>Conventional Preprocessing: </a:t>
            </a:r>
            <a:endParaRPr dirty="0">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dirty="0">
              <a:solidFill>
                <a:srgbClr val="711806"/>
              </a:solidFill>
              <a:latin typeface="Calibri"/>
              <a:ea typeface="Calibri"/>
              <a:cs typeface="Calibri"/>
              <a:sym typeface="Calibri"/>
            </a:endParaRPr>
          </a:p>
        </p:txBody>
      </p:sp>
      <p:sp>
        <p:nvSpPr>
          <p:cNvPr id="165" name="Google Shape;165;gb08926b702_0_61"/>
          <p:cNvSpPr txBox="1">
            <a:spLocks noGrp="1"/>
          </p:cNvSpPr>
          <p:nvPr>
            <p:ph type="body" idx="1"/>
          </p:nvPr>
        </p:nvSpPr>
        <p:spPr>
          <a:xfrm>
            <a:off x="0" y="1659975"/>
            <a:ext cx="8218200" cy="2021100"/>
          </a:xfrm>
          <a:prstGeom prst="rect">
            <a:avLst/>
          </a:prstGeom>
          <a:noFill/>
          <a:ln>
            <a:noFill/>
          </a:ln>
        </p:spPr>
        <p:txBody>
          <a:bodyPr spcFirstLastPara="1" wrap="square" lIns="91425" tIns="45700" rIns="91425" bIns="45700" anchor="t" anchorCtr="0">
            <a:noAutofit/>
          </a:bodyPr>
          <a:lstStyle/>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Split the data into Train and Test data</a:t>
            </a:r>
            <a:endParaRPr sz="1900">
              <a:solidFill>
                <a:schemeClr val="dk1"/>
              </a:solidFill>
              <a:latin typeface="Calibri"/>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Split Train into Train and Validation</a:t>
            </a:r>
            <a:endParaRPr sz="1900">
              <a:solidFill>
                <a:schemeClr val="dk1"/>
              </a:solidFill>
              <a:latin typeface="Calibri"/>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Convert time to a categorical field</a:t>
            </a:r>
            <a:endParaRPr sz="1900">
              <a:solidFill>
                <a:schemeClr val="dk1"/>
              </a:solidFill>
              <a:latin typeface="Calibri"/>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Scaling the data</a:t>
            </a:r>
            <a:endParaRPr sz="1900">
              <a:solidFill>
                <a:schemeClr val="dk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EEB4FF1A-A0D1-DD4D-9D91-490AAF195B1A}"/>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b065a87145_0_10"/>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 name="Google Shape;171;gb065a87145_0_10"/>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Calibri"/>
                <a:ea typeface="Calibri"/>
                <a:cs typeface="Calibri"/>
                <a:sym typeface="Calibri"/>
              </a:rPr>
              <a:t>Pipeline approach: </a:t>
            </a:r>
            <a:endParaRPr dirty="0">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dirty="0">
              <a:solidFill>
                <a:srgbClr val="711806"/>
              </a:solidFill>
              <a:latin typeface="Calibri"/>
              <a:ea typeface="Calibri"/>
              <a:cs typeface="Calibri"/>
              <a:sym typeface="Calibri"/>
            </a:endParaRPr>
          </a:p>
        </p:txBody>
      </p:sp>
      <p:sp>
        <p:nvSpPr>
          <p:cNvPr id="172" name="Google Shape;172;gb065a87145_0_10"/>
          <p:cNvSpPr/>
          <p:nvPr/>
        </p:nvSpPr>
        <p:spPr>
          <a:xfrm>
            <a:off x="4031575" y="1006500"/>
            <a:ext cx="819018" cy="256554"/>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Start</a:t>
            </a:r>
            <a:endParaRPr dirty="0"/>
          </a:p>
        </p:txBody>
      </p:sp>
      <p:sp>
        <p:nvSpPr>
          <p:cNvPr id="173" name="Google Shape;173;gb065a87145_0_10"/>
          <p:cNvSpPr/>
          <p:nvPr/>
        </p:nvSpPr>
        <p:spPr>
          <a:xfrm>
            <a:off x="3666488" y="1559075"/>
            <a:ext cx="1549200" cy="5229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Load and explore the data</a:t>
            </a:r>
            <a:endParaRPr/>
          </a:p>
        </p:txBody>
      </p:sp>
      <p:sp>
        <p:nvSpPr>
          <p:cNvPr id="174" name="Google Shape;174;gb065a87145_0_10"/>
          <p:cNvSpPr/>
          <p:nvPr/>
        </p:nvSpPr>
        <p:spPr>
          <a:xfrm>
            <a:off x="3533263" y="2437300"/>
            <a:ext cx="1815650" cy="656200"/>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Handling class imbalance</a:t>
            </a:r>
            <a:endParaRPr sz="1200"/>
          </a:p>
        </p:txBody>
      </p:sp>
      <p:cxnSp>
        <p:nvCxnSpPr>
          <p:cNvPr id="175" name="Google Shape;175;gb065a87145_0_10"/>
          <p:cNvCxnSpPr>
            <a:stCxn id="172" idx="2"/>
            <a:endCxn id="173" idx="0"/>
          </p:cNvCxnSpPr>
          <p:nvPr/>
        </p:nvCxnSpPr>
        <p:spPr>
          <a:xfrm>
            <a:off x="4441084" y="1263054"/>
            <a:ext cx="0" cy="296100"/>
          </a:xfrm>
          <a:prstGeom prst="straightConnector1">
            <a:avLst/>
          </a:prstGeom>
          <a:noFill/>
          <a:ln w="9525" cap="flat" cmpd="sng">
            <a:solidFill>
              <a:schemeClr val="dk2"/>
            </a:solidFill>
            <a:prstDash val="solid"/>
            <a:round/>
            <a:headEnd type="none" w="med" len="med"/>
            <a:tailEnd type="triangle" w="med" len="med"/>
          </a:ln>
        </p:spPr>
      </p:cxnSp>
      <p:cxnSp>
        <p:nvCxnSpPr>
          <p:cNvPr id="176" name="Google Shape;176;gb065a87145_0_10"/>
          <p:cNvCxnSpPr>
            <a:stCxn id="173" idx="2"/>
            <a:endCxn id="174" idx="0"/>
          </p:cNvCxnSpPr>
          <p:nvPr/>
        </p:nvCxnSpPr>
        <p:spPr>
          <a:xfrm>
            <a:off x="4441088" y="2082050"/>
            <a:ext cx="0" cy="35520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gb065a87145_0_10"/>
          <p:cNvSpPr/>
          <p:nvPr/>
        </p:nvSpPr>
        <p:spPr>
          <a:xfrm>
            <a:off x="5654328" y="3256325"/>
            <a:ext cx="1890325" cy="5229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Use SMOTE</a:t>
            </a:r>
            <a:endParaRPr/>
          </a:p>
          <a:p>
            <a:pPr marL="0" lvl="0" indent="0" algn="ctr" rtl="0">
              <a:spcBef>
                <a:spcPts val="0"/>
              </a:spcBef>
              <a:spcAft>
                <a:spcPts val="0"/>
              </a:spcAft>
              <a:buNone/>
            </a:pPr>
            <a:r>
              <a:rPr lang="en-US"/>
              <a:t>Use ADASYN</a:t>
            </a:r>
            <a:endParaRPr/>
          </a:p>
        </p:txBody>
      </p:sp>
      <p:sp>
        <p:nvSpPr>
          <p:cNvPr id="178" name="Google Shape;178;gb065a87145_0_10"/>
          <p:cNvSpPr/>
          <p:nvPr/>
        </p:nvSpPr>
        <p:spPr>
          <a:xfrm>
            <a:off x="1232353" y="3310600"/>
            <a:ext cx="1890325" cy="5229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Scale, remove outlier and undersample</a:t>
            </a:r>
            <a:endParaRPr/>
          </a:p>
        </p:txBody>
      </p:sp>
      <p:cxnSp>
        <p:nvCxnSpPr>
          <p:cNvPr id="179" name="Google Shape;179;gb065a87145_0_10"/>
          <p:cNvCxnSpPr>
            <a:stCxn id="174" idx="1"/>
            <a:endCxn id="178" idx="0"/>
          </p:cNvCxnSpPr>
          <p:nvPr/>
        </p:nvCxnSpPr>
        <p:spPr>
          <a:xfrm flipH="1">
            <a:off x="2177563" y="2765400"/>
            <a:ext cx="1355700" cy="545100"/>
          </a:xfrm>
          <a:prstGeom prst="bentConnector2">
            <a:avLst/>
          </a:prstGeom>
          <a:noFill/>
          <a:ln w="9525" cap="flat" cmpd="sng">
            <a:solidFill>
              <a:schemeClr val="dk2"/>
            </a:solidFill>
            <a:prstDash val="solid"/>
            <a:round/>
            <a:headEnd type="none" w="med" len="med"/>
            <a:tailEnd type="none" w="med" len="med"/>
          </a:ln>
        </p:spPr>
      </p:cxnSp>
      <p:cxnSp>
        <p:nvCxnSpPr>
          <p:cNvPr id="180" name="Google Shape;180;gb065a87145_0_10"/>
          <p:cNvCxnSpPr>
            <a:stCxn id="174" idx="3"/>
            <a:endCxn id="177" idx="0"/>
          </p:cNvCxnSpPr>
          <p:nvPr/>
        </p:nvCxnSpPr>
        <p:spPr>
          <a:xfrm>
            <a:off x="5348913" y="2765400"/>
            <a:ext cx="1250700" cy="490800"/>
          </a:xfrm>
          <a:prstGeom prst="bentConnector2">
            <a:avLst/>
          </a:prstGeom>
          <a:noFill/>
          <a:ln w="9525" cap="flat" cmpd="sng">
            <a:solidFill>
              <a:schemeClr val="dk2"/>
            </a:solidFill>
            <a:prstDash val="solid"/>
            <a:round/>
            <a:headEnd type="none" w="med" len="med"/>
            <a:tailEnd type="none" w="med" len="med"/>
          </a:ln>
        </p:spPr>
      </p:cxnSp>
      <p:sp>
        <p:nvSpPr>
          <p:cNvPr id="181" name="Google Shape;181;gb065a87145_0_10"/>
          <p:cNvSpPr txBox="1"/>
          <p:nvPr/>
        </p:nvSpPr>
        <p:spPr>
          <a:xfrm>
            <a:off x="1992150" y="2363300"/>
            <a:ext cx="1746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Undersampling</a:t>
            </a:r>
            <a:endParaRPr/>
          </a:p>
        </p:txBody>
      </p:sp>
      <p:sp>
        <p:nvSpPr>
          <p:cNvPr id="182" name="Google Shape;182;gb065a87145_0_10"/>
          <p:cNvSpPr txBox="1"/>
          <p:nvPr/>
        </p:nvSpPr>
        <p:spPr>
          <a:xfrm>
            <a:off x="5456900" y="2363300"/>
            <a:ext cx="1746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Oversampling</a:t>
            </a:r>
            <a:endParaRPr/>
          </a:p>
        </p:txBody>
      </p:sp>
      <p:sp>
        <p:nvSpPr>
          <p:cNvPr id="183" name="Google Shape;183;gb065a87145_0_10"/>
          <p:cNvSpPr/>
          <p:nvPr/>
        </p:nvSpPr>
        <p:spPr>
          <a:xfrm>
            <a:off x="1136488" y="4045725"/>
            <a:ext cx="2082050" cy="71045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t>LogisticRegression</a:t>
            </a:r>
            <a:endParaRPr/>
          </a:p>
          <a:p>
            <a:pPr marL="0" lvl="0" indent="0" algn="l" rtl="0">
              <a:spcBef>
                <a:spcPts val="0"/>
              </a:spcBef>
              <a:spcAft>
                <a:spcPts val="0"/>
              </a:spcAft>
              <a:buClr>
                <a:schemeClr val="dk1"/>
              </a:buClr>
              <a:buSzPts val="1100"/>
              <a:buFont typeface="Arial"/>
              <a:buNone/>
            </a:pPr>
            <a:r>
              <a:rPr lang="en-US"/>
              <a:t>MLPClassifier</a:t>
            </a:r>
            <a:endParaRPr/>
          </a:p>
          <a:p>
            <a:pPr marL="0" lvl="0" indent="0" algn="l" rtl="0">
              <a:spcBef>
                <a:spcPts val="0"/>
              </a:spcBef>
              <a:spcAft>
                <a:spcPts val="0"/>
              </a:spcAft>
              <a:buNone/>
            </a:pPr>
            <a:r>
              <a:rPr lang="en-US"/>
              <a:t>DecisionTreeClassifier</a:t>
            </a:r>
            <a:endParaRPr/>
          </a:p>
        </p:txBody>
      </p:sp>
      <p:sp>
        <p:nvSpPr>
          <p:cNvPr id="184" name="Google Shape;184;gb065a87145_0_10"/>
          <p:cNvSpPr/>
          <p:nvPr/>
        </p:nvSpPr>
        <p:spPr>
          <a:xfrm>
            <a:off x="5601038" y="4513900"/>
            <a:ext cx="2082050" cy="71045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FNN using two sets of training data (SMOTE and ADASYN)</a:t>
            </a:r>
            <a:endParaRPr/>
          </a:p>
        </p:txBody>
      </p:sp>
      <p:sp>
        <p:nvSpPr>
          <p:cNvPr id="185" name="Google Shape;185;gb065a87145_0_10"/>
          <p:cNvSpPr/>
          <p:nvPr/>
        </p:nvSpPr>
        <p:spPr>
          <a:xfrm>
            <a:off x="5601050" y="3945600"/>
            <a:ext cx="2082050" cy="4020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LogisticRegression</a:t>
            </a:r>
            <a:endParaRPr/>
          </a:p>
        </p:txBody>
      </p:sp>
      <p:pic>
        <p:nvPicPr>
          <p:cNvPr id="18" name="Picture 17">
            <a:extLst>
              <a:ext uri="{FF2B5EF4-FFF2-40B4-BE49-F238E27FC236}">
                <a16:creationId xmlns:a16="http://schemas.microsoft.com/office/drawing/2014/main" id="{9CA0DD0A-15D3-8B48-BDB5-DC453E9774B3}"/>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0C0A15-C863-2D40-A05E-BC726B1AC546}"/>
              </a:ext>
            </a:extLst>
          </p:cNvPr>
          <p:cNvSpPr>
            <a:spLocks noGrp="1"/>
          </p:cNvSpPr>
          <p:nvPr>
            <p:ph type="title"/>
          </p:nvPr>
        </p:nvSpPr>
        <p:spPr/>
        <p:txBody>
          <a:bodyPr/>
          <a:lstStyle/>
          <a:p>
            <a:r>
              <a:rPr lang="en-US" dirty="0" err="1"/>
              <a:t>SageMaker</a:t>
            </a:r>
            <a:r>
              <a:rPr lang="en-US" dirty="0"/>
              <a:t> Pipeline</a:t>
            </a:r>
          </a:p>
        </p:txBody>
      </p:sp>
      <p:pic>
        <p:nvPicPr>
          <p:cNvPr id="4" name="Picture 3">
            <a:extLst>
              <a:ext uri="{FF2B5EF4-FFF2-40B4-BE49-F238E27FC236}">
                <a16:creationId xmlns:a16="http://schemas.microsoft.com/office/drawing/2014/main" id="{5599102A-1415-E74C-9073-EBEAE4073EC9}"/>
              </a:ext>
            </a:extLst>
          </p:cNvPr>
          <p:cNvPicPr>
            <a:picLocks noChangeAspect="1"/>
          </p:cNvPicPr>
          <p:nvPr/>
        </p:nvPicPr>
        <p:blipFill>
          <a:blip r:embed="rId2"/>
          <a:stretch>
            <a:fillRect/>
          </a:stretch>
        </p:blipFill>
        <p:spPr>
          <a:xfrm>
            <a:off x="0" y="5448300"/>
            <a:ext cx="7848600" cy="1409700"/>
          </a:xfrm>
          <a:prstGeom prst="rect">
            <a:avLst/>
          </a:prstGeom>
        </p:spPr>
      </p:pic>
      <p:pic>
        <p:nvPicPr>
          <p:cNvPr id="6" name="Picture 5">
            <a:extLst>
              <a:ext uri="{FF2B5EF4-FFF2-40B4-BE49-F238E27FC236}">
                <a16:creationId xmlns:a16="http://schemas.microsoft.com/office/drawing/2014/main" id="{0537E409-BE84-1947-A744-49D0521B16D5}"/>
              </a:ext>
            </a:extLst>
          </p:cNvPr>
          <p:cNvPicPr>
            <a:picLocks noChangeAspect="1"/>
          </p:cNvPicPr>
          <p:nvPr/>
        </p:nvPicPr>
        <p:blipFill>
          <a:blip r:embed="rId3"/>
          <a:stretch>
            <a:fillRect/>
          </a:stretch>
        </p:blipFill>
        <p:spPr>
          <a:xfrm>
            <a:off x="688490" y="1769813"/>
            <a:ext cx="7924800" cy="3884536"/>
          </a:xfrm>
          <a:prstGeom prst="rect">
            <a:avLst/>
          </a:prstGeom>
        </p:spPr>
      </p:pic>
    </p:spTree>
    <p:extLst>
      <p:ext uri="{BB962C8B-B14F-4D97-AF65-F5344CB8AC3E}">
        <p14:creationId xmlns:p14="http://schemas.microsoft.com/office/powerpoint/2010/main" val="3927787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73498-AEF9-954B-8FD8-19CA814F80F5}"/>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501EEFC1-3964-4046-81A2-F32EFD249F4E}"/>
              </a:ext>
            </a:extLst>
          </p:cNvPr>
          <p:cNvSpPr>
            <a:spLocks noGrp="1"/>
          </p:cNvSpPr>
          <p:nvPr>
            <p:ph type="title"/>
          </p:nvPr>
        </p:nvSpPr>
        <p:spPr/>
        <p:txBody>
          <a:bodyPr/>
          <a:lstStyle/>
          <a:p>
            <a:r>
              <a:rPr lang="en-US" dirty="0" err="1"/>
              <a:t>Sagemaker</a:t>
            </a:r>
            <a:r>
              <a:rPr lang="en-US" dirty="0"/>
              <a:t> Model</a:t>
            </a:r>
          </a:p>
        </p:txBody>
      </p:sp>
      <p:pic>
        <p:nvPicPr>
          <p:cNvPr id="4" name="Picture 3">
            <a:extLst>
              <a:ext uri="{FF2B5EF4-FFF2-40B4-BE49-F238E27FC236}">
                <a16:creationId xmlns:a16="http://schemas.microsoft.com/office/drawing/2014/main" id="{3C0060CA-1AC8-2E49-8844-55332F6477C7}"/>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274487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088C7C-A55E-A84E-9CBF-885420A16DEC}"/>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93363EC0-DC48-5245-BA12-C160D7FC426A}"/>
              </a:ext>
            </a:extLst>
          </p:cNvPr>
          <p:cNvSpPr>
            <a:spLocks noGrp="1"/>
          </p:cNvSpPr>
          <p:nvPr>
            <p:ph type="title"/>
          </p:nvPr>
        </p:nvSpPr>
        <p:spPr/>
        <p:txBody>
          <a:bodyPr/>
          <a:lstStyle/>
          <a:p>
            <a:r>
              <a:rPr lang="en-US" dirty="0"/>
              <a:t>Conventional vs </a:t>
            </a:r>
            <a:r>
              <a:rPr lang="en-US" dirty="0" err="1"/>
              <a:t>Sagemaker</a:t>
            </a:r>
            <a:r>
              <a:rPr lang="en-US" dirty="0"/>
              <a:t> </a:t>
            </a:r>
          </a:p>
        </p:txBody>
      </p:sp>
      <p:pic>
        <p:nvPicPr>
          <p:cNvPr id="4" name="Picture 3">
            <a:extLst>
              <a:ext uri="{FF2B5EF4-FFF2-40B4-BE49-F238E27FC236}">
                <a16:creationId xmlns:a16="http://schemas.microsoft.com/office/drawing/2014/main" id="{97686D17-478B-B742-8CD4-C471AC570118}"/>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987776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b08926b702_0_25"/>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1" name="Google Shape;191;gb08926b702_0_25"/>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Undersampling</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92" name="Google Shape;192;gb08926b702_0_25"/>
          <p:cNvSpPr txBox="1">
            <a:spLocks noGrp="1"/>
          </p:cNvSpPr>
          <p:nvPr>
            <p:ph type="body" idx="1"/>
          </p:nvPr>
        </p:nvSpPr>
        <p:spPr>
          <a:xfrm>
            <a:off x="653375" y="919450"/>
            <a:ext cx="7052400" cy="6474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Distribution of the Classes in the undersampled dataset</a:t>
            </a:r>
            <a:endParaRPr sz="1900">
              <a:solidFill>
                <a:schemeClr val="dk1"/>
              </a:solidFill>
              <a:latin typeface="Calibri"/>
              <a:ea typeface="Calibri"/>
              <a:cs typeface="Calibri"/>
              <a:sym typeface="Calibri"/>
            </a:endParaRPr>
          </a:p>
        </p:txBody>
      </p:sp>
      <p:pic>
        <p:nvPicPr>
          <p:cNvPr id="193" name="Google Shape;193;gb08926b702_0_25"/>
          <p:cNvPicPr preferRelativeResize="0"/>
          <p:nvPr/>
        </p:nvPicPr>
        <p:blipFill>
          <a:blip r:embed="rId3">
            <a:alphaModFix/>
          </a:blip>
          <a:stretch>
            <a:fillRect/>
          </a:stretch>
        </p:blipFill>
        <p:spPr>
          <a:xfrm>
            <a:off x="749850" y="1571075"/>
            <a:ext cx="2427525" cy="1433300"/>
          </a:xfrm>
          <a:prstGeom prst="rect">
            <a:avLst/>
          </a:prstGeom>
          <a:noFill/>
          <a:ln>
            <a:noFill/>
          </a:ln>
        </p:spPr>
      </p:pic>
      <p:pic>
        <p:nvPicPr>
          <p:cNvPr id="194" name="Google Shape;194;gb08926b702_0_25"/>
          <p:cNvPicPr preferRelativeResize="0"/>
          <p:nvPr/>
        </p:nvPicPr>
        <p:blipFill>
          <a:blip r:embed="rId4">
            <a:alphaModFix/>
          </a:blip>
          <a:stretch>
            <a:fillRect/>
          </a:stretch>
        </p:blipFill>
        <p:spPr>
          <a:xfrm>
            <a:off x="4255800" y="1637699"/>
            <a:ext cx="2128575" cy="1300050"/>
          </a:xfrm>
          <a:prstGeom prst="rect">
            <a:avLst/>
          </a:prstGeom>
          <a:noFill/>
          <a:ln>
            <a:noFill/>
          </a:ln>
        </p:spPr>
      </p:pic>
      <p:pic>
        <p:nvPicPr>
          <p:cNvPr id="195" name="Google Shape;195;gb08926b702_0_25"/>
          <p:cNvPicPr preferRelativeResize="0"/>
          <p:nvPr/>
        </p:nvPicPr>
        <p:blipFill>
          <a:blip r:embed="rId5">
            <a:alphaModFix/>
          </a:blip>
          <a:stretch>
            <a:fillRect/>
          </a:stretch>
        </p:blipFill>
        <p:spPr>
          <a:xfrm>
            <a:off x="401400" y="3981525"/>
            <a:ext cx="6397400" cy="932550"/>
          </a:xfrm>
          <a:prstGeom prst="rect">
            <a:avLst/>
          </a:prstGeom>
          <a:noFill/>
          <a:ln>
            <a:noFill/>
          </a:ln>
        </p:spPr>
      </p:pic>
      <p:sp>
        <p:nvSpPr>
          <p:cNvPr id="196" name="Google Shape;196;gb08926b702_0_25"/>
          <p:cNvSpPr txBox="1">
            <a:spLocks noGrp="1"/>
          </p:cNvSpPr>
          <p:nvPr>
            <p:ph type="body" idx="1"/>
          </p:nvPr>
        </p:nvSpPr>
        <p:spPr>
          <a:xfrm>
            <a:off x="401400" y="3201275"/>
            <a:ext cx="7052400" cy="6474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Applying our shallow models</a:t>
            </a:r>
            <a:endParaRPr sz="1900">
              <a:solidFill>
                <a:schemeClr val="dk1"/>
              </a:solidFill>
              <a:latin typeface="Calibri"/>
              <a:ea typeface="Calibri"/>
              <a:cs typeface="Calibri"/>
              <a:sym typeface="Calibri"/>
            </a:endParaRPr>
          </a:p>
        </p:txBody>
      </p:sp>
      <p:pic>
        <p:nvPicPr>
          <p:cNvPr id="197" name="Google Shape;197;gb08926b702_0_25"/>
          <p:cNvPicPr preferRelativeResize="0"/>
          <p:nvPr/>
        </p:nvPicPr>
        <p:blipFill rotWithShape="1">
          <a:blip r:embed="rId6">
            <a:alphaModFix/>
          </a:blip>
          <a:srcRect b="10793"/>
          <a:stretch/>
        </p:blipFill>
        <p:spPr>
          <a:xfrm>
            <a:off x="6711101" y="3620530"/>
            <a:ext cx="2198122" cy="1540066"/>
          </a:xfrm>
          <a:prstGeom prst="rect">
            <a:avLst/>
          </a:prstGeom>
          <a:noFill/>
          <a:ln>
            <a:noFill/>
          </a:ln>
        </p:spPr>
      </p:pic>
      <p:pic>
        <p:nvPicPr>
          <p:cNvPr id="10" name="Picture 9">
            <a:extLst>
              <a:ext uri="{FF2B5EF4-FFF2-40B4-BE49-F238E27FC236}">
                <a16:creationId xmlns:a16="http://schemas.microsoft.com/office/drawing/2014/main" id="{194F0432-7EA8-C943-9CB9-9EE16F0935D9}"/>
              </a:ext>
            </a:extLst>
          </p:cNvPr>
          <p:cNvPicPr>
            <a:picLocks noChangeAspect="1"/>
          </p:cNvPicPr>
          <p:nvPr/>
        </p:nvPicPr>
        <p:blipFill>
          <a:blip r:embed="rId7"/>
          <a:stretch>
            <a:fillRect/>
          </a:stretch>
        </p:blipFill>
        <p:spPr>
          <a:xfrm>
            <a:off x="0" y="5448300"/>
            <a:ext cx="7848600" cy="14097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b065a87145_0_55"/>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 name="Google Shape;203;gb065a87145_0_55"/>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Oversampling - SMOTE</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204" name="Google Shape;204;gb065a87145_0_55"/>
          <p:cNvSpPr txBox="1">
            <a:spLocks noGrp="1"/>
          </p:cNvSpPr>
          <p:nvPr>
            <p:ph type="body" idx="1"/>
          </p:nvPr>
        </p:nvSpPr>
        <p:spPr>
          <a:xfrm>
            <a:off x="272375" y="919450"/>
            <a:ext cx="7052400" cy="6474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Distribution of the Classes in the oversampled dataset</a:t>
            </a:r>
            <a:endParaRPr sz="1900">
              <a:solidFill>
                <a:schemeClr val="dk1"/>
              </a:solidFill>
              <a:latin typeface="Calibri"/>
              <a:ea typeface="Calibri"/>
              <a:cs typeface="Calibri"/>
              <a:sym typeface="Calibri"/>
            </a:endParaRPr>
          </a:p>
        </p:txBody>
      </p:sp>
      <p:pic>
        <p:nvPicPr>
          <p:cNvPr id="205" name="Google Shape;205;gb065a87145_0_55"/>
          <p:cNvPicPr preferRelativeResize="0"/>
          <p:nvPr/>
        </p:nvPicPr>
        <p:blipFill>
          <a:blip r:embed="rId3">
            <a:alphaModFix/>
          </a:blip>
          <a:stretch>
            <a:fillRect/>
          </a:stretch>
        </p:blipFill>
        <p:spPr>
          <a:xfrm>
            <a:off x="6633175" y="698498"/>
            <a:ext cx="2385850" cy="1372175"/>
          </a:xfrm>
          <a:prstGeom prst="rect">
            <a:avLst/>
          </a:prstGeom>
          <a:noFill/>
          <a:ln>
            <a:noFill/>
          </a:ln>
        </p:spPr>
      </p:pic>
      <p:pic>
        <p:nvPicPr>
          <p:cNvPr id="206" name="Google Shape;206;gb065a87145_0_55"/>
          <p:cNvPicPr preferRelativeResize="0"/>
          <p:nvPr/>
        </p:nvPicPr>
        <p:blipFill>
          <a:blip r:embed="rId4">
            <a:alphaModFix/>
          </a:blip>
          <a:stretch>
            <a:fillRect/>
          </a:stretch>
        </p:blipFill>
        <p:spPr>
          <a:xfrm>
            <a:off x="272375" y="2231550"/>
            <a:ext cx="2555911" cy="2328875"/>
          </a:xfrm>
          <a:prstGeom prst="rect">
            <a:avLst/>
          </a:prstGeom>
          <a:noFill/>
          <a:ln>
            <a:noFill/>
          </a:ln>
        </p:spPr>
      </p:pic>
      <p:pic>
        <p:nvPicPr>
          <p:cNvPr id="207" name="Google Shape;207;gb065a87145_0_55"/>
          <p:cNvPicPr preferRelativeResize="0"/>
          <p:nvPr/>
        </p:nvPicPr>
        <p:blipFill>
          <a:blip r:embed="rId5">
            <a:alphaModFix/>
          </a:blip>
          <a:stretch>
            <a:fillRect/>
          </a:stretch>
        </p:blipFill>
        <p:spPr>
          <a:xfrm>
            <a:off x="3517838" y="2244275"/>
            <a:ext cx="2213713" cy="2303437"/>
          </a:xfrm>
          <a:prstGeom prst="rect">
            <a:avLst/>
          </a:prstGeom>
          <a:noFill/>
          <a:ln>
            <a:noFill/>
          </a:ln>
        </p:spPr>
      </p:pic>
      <p:cxnSp>
        <p:nvCxnSpPr>
          <p:cNvPr id="208" name="Google Shape;208;gb065a87145_0_55"/>
          <p:cNvCxnSpPr/>
          <p:nvPr/>
        </p:nvCxnSpPr>
        <p:spPr>
          <a:xfrm>
            <a:off x="2881350" y="5486400"/>
            <a:ext cx="828900" cy="0"/>
          </a:xfrm>
          <a:prstGeom prst="straightConnector1">
            <a:avLst/>
          </a:prstGeom>
          <a:noFill/>
          <a:ln w="9525" cap="flat" cmpd="sng">
            <a:solidFill>
              <a:schemeClr val="dk2"/>
            </a:solidFill>
            <a:prstDash val="solid"/>
            <a:round/>
            <a:headEnd type="none" w="med" len="med"/>
            <a:tailEnd type="triangle" w="med" len="med"/>
          </a:ln>
        </p:spPr>
      </p:cxnSp>
      <p:pic>
        <p:nvPicPr>
          <p:cNvPr id="209" name="Google Shape;209;gb065a87145_0_55"/>
          <p:cNvPicPr preferRelativeResize="0"/>
          <p:nvPr/>
        </p:nvPicPr>
        <p:blipFill>
          <a:blip r:embed="rId6">
            <a:alphaModFix/>
          </a:blip>
          <a:stretch>
            <a:fillRect/>
          </a:stretch>
        </p:blipFill>
        <p:spPr>
          <a:xfrm>
            <a:off x="6421125" y="2310310"/>
            <a:ext cx="2432349" cy="2237390"/>
          </a:xfrm>
          <a:prstGeom prst="rect">
            <a:avLst/>
          </a:prstGeom>
          <a:noFill/>
          <a:ln>
            <a:noFill/>
          </a:ln>
        </p:spPr>
      </p:pic>
      <p:pic>
        <p:nvPicPr>
          <p:cNvPr id="2" name="Picture 1">
            <a:extLst>
              <a:ext uri="{FF2B5EF4-FFF2-40B4-BE49-F238E27FC236}">
                <a16:creationId xmlns:a16="http://schemas.microsoft.com/office/drawing/2014/main" id="{6B8D6235-366C-0341-AF8F-C4835D226606}"/>
              </a:ext>
            </a:extLst>
          </p:cNvPr>
          <p:cNvPicPr>
            <a:picLocks noChangeAspect="1"/>
          </p:cNvPicPr>
          <p:nvPr/>
        </p:nvPicPr>
        <p:blipFill>
          <a:blip r:embed="rId7"/>
          <a:stretch>
            <a:fillRect/>
          </a:stretch>
        </p:blipFill>
        <p:spPr>
          <a:xfrm>
            <a:off x="0" y="0"/>
            <a:ext cx="9144000" cy="6858000"/>
          </a:xfrm>
          <a:prstGeom prst="rect">
            <a:avLst/>
          </a:prstGeom>
        </p:spPr>
      </p:pic>
      <p:pic>
        <p:nvPicPr>
          <p:cNvPr id="11" name="Picture 10">
            <a:extLst>
              <a:ext uri="{FF2B5EF4-FFF2-40B4-BE49-F238E27FC236}">
                <a16:creationId xmlns:a16="http://schemas.microsoft.com/office/drawing/2014/main" id="{DA8B34DB-642C-EB47-9C1E-60A87686A69B}"/>
              </a:ext>
            </a:extLst>
          </p:cNvPr>
          <p:cNvPicPr>
            <a:picLocks noChangeAspect="1"/>
          </p:cNvPicPr>
          <p:nvPr/>
        </p:nvPicPr>
        <p:blipFill>
          <a:blip r:embed="rId8"/>
          <a:stretch>
            <a:fillRect/>
          </a:stretch>
        </p:blipFill>
        <p:spPr>
          <a:xfrm>
            <a:off x="0" y="5448300"/>
            <a:ext cx="7848600" cy="14097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gb03a982fca_0_10"/>
          <p:cNvSpPr txBox="1">
            <a:spLocks noGrp="1"/>
          </p:cNvSpPr>
          <p:nvPr>
            <p:ph type="body" idx="1"/>
          </p:nvPr>
        </p:nvSpPr>
        <p:spPr>
          <a:xfrm>
            <a:off x="81850" y="3542450"/>
            <a:ext cx="8641200" cy="2398500"/>
          </a:xfrm>
          <a:prstGeom prst="rect">
            <a:avLst/>
          </a:prstGeom>
          <a:noFill/>
          <a:ln>
            <a:noFill/>
          </a:ln>
        </p:spPr>
        <p:txBody>
          <a:bodyPr spcFirstLastPara="1" wrap="square" lIns="91425" tIns="45700" rIns="91425" bIns="45700" anchor="t" anchorCtr="0">
            <a:noAutofit/>
          </a:bodyPr>
          <a:lstStyle/>
          <a:p>
            <a:pPr marL="0" lvl="0" indent="0" algn="just" rtl="0">
              <a:spcBef>
                <a:spcPts val="480"/>
              </a:spcBef>
              <a:spcAft>
                <a:spcPts val="0"/>
              </a:spcAft>
              <a:buNone/>
            </a:pPr>
            <a:r>
              <a:rPr lang="en-US" sz="2300" dirty="0">
                <a:solidFill>
                  <a:schemeClr val="dk1"/>
                </a:solidFill>
                <a:latin typeface="Times" pitchFamily="2" charset="0"/>
                <a:ea typeface="Calibri"/>
                <a:cs typeface="Calibri"/>
                <a:sym typeface="Calibri"/>
              </a:rPr>
              <a:t>→ In this project we will be working on Kaggle competition </a:t>
            </a:r>
            <a:r>
              <a:rPr lang="en-US" sz="2300" u="sng" dirty="0">
                <a:solidFill>
                  <a:srgbClr val="0070C0"/>
                </a:solidFill>
                <a:latin typeface="Times" pitchFamily="2" charset="0"/>
                <a:ea typeface="Calibri"/>
                <a:cs typeface="Calibri"/>
                <a:sym typeface="Calibri"/>
                <a:hlinkClick r:id="rId3">
                  <a:extLst>
                    <a:ext uri="{A12FA001-AC4F-418D-AE19-62706E023703}">
                      <ahyp:hlinkClr xmlns:ahyp="http://schemas.microsoft.com/office/drawing/2018/hyperlinkcolor" val="tx"/>
                    </a:ext>
                  </a:extLst>
                </a:hlinkClick>
              </a:rPr>
              <a:t>Credit Card Fraud Detection</a:t>
            </a:r>
            <a:r>
              <a:rPr lang="en-US" sz="2300" dirty="0">
                <a:solidFill>
                  <a:schemeClr val="dk1"/>
                </a:solidFill>
                <a:highlight>
                  <a:srgbClr val="FFFFFE"/>
                </a:highlight>
                <a:latin typeface="Times" pitchFamily="2" charset="0"/>
                <a:ea typeface="Calibri"/>
                <a:cs typeface="Calibri"/>
                <a:sym typeface="Calibri"/>
              </a:rPr>
              <a:t>. The goal of the project is to be explore the different techniques to handle credit card data and compare different model performance against this data.</a:t>
            </a:r>
            <a:endParaRPr sz="2000" dirty="0">
              <a:solidFill>
                <a:schemeClr val="dk1"/>
              </a:solidFill>
              <a:latin typeface="Times" pitchFamily="2" charset="0"/>
              <a:ea typeface="Calibri"/>
              <a:cs typeface="Calibri"/>
              <a:sym typeface="Calibri"/>
            </a:endParaRPr>
          </a:p>
        </p:txBody>
      </p:sp>
      <p:sp>
        <p:nvSpPr>
          <p:cNvPr id="86" name="Google Shape;86;gb03a982fca_0_10"/>
          <p:cNvSpPr txBox="1">
            <a:spLocks noGrp="1"/>
          </p:cNvSpPr>
          <p:nvPr>
            <p:ph type="title"/>
          </p:nvPr>
        </p:nvSpPr>
        <p:spPr>
          <a:xfrm>
            <a:off x="401451" y="139767"/>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Times" pitchFamily="2" charset="0"/>
                <a:ea typeface="Calibri"/>
                <a:cs typeface="Calibri"/>
                <a:sym typeface="Calibri"/>
              </a:rPr>
              <a:t>Our challenge and objectives:</a:t>
            </a:r>
            <a:endParaRPr dirty="0">
              <a:solidFill>
                <a:srgbClr val="711806"/>
              </a:solidFill>
              <a:latin typeface="Times" pitchFamily="2" charset="0"/>
              <a:ea typeface="Calibri"/>
              <a:cs typeface="Calibri"/>
              <a:sym typeface="Calibri"/>
            </a:endParaRPr>
          </a:p>
        </p:txBody>
      </p:sp>
      <p:sp>
        <p:nvSpPr>
          <p:cNvPr id="87" name="Google Shape;87;gb03a982fca_0_10"/>
          <p:cNvSpPr txBox="1"/>
          <p:nvPr/>
        </p:nvSpPr>
        <p:spPr>
          <a:xfrm>
            <a:off x="157425" y="1193975"/>
            <a:ext cx="8845200" cy="1846500"/>
          </a:xfrm>
          <a:prstGeom prst="rect">
            <a:avLst/>
          </a:prstGeom>
          <a:noFill/>
          <a:ln>
            <a:noFill/>
          </a:ln>
        </p:spPr>
        <p:txBody>
          <a:bodyPr spcFirstLastPara="1" wrap="square" lIns="91425" tIns="91425" rIns="91425" bIns="91425" anchor="t" anchorCtr="0">
            <a:noAutofit/>
          </a:bodyPr>
          <a:lstStyle/>
          <a:p>
            <a:pPr marL="76200" lvl="0" indent="0" algn="l" rtl="0">
              <a:lnSpc>
                <a:spcPct val="118181"/>
              </a:lnSpc>
              <a:spcBef>
                <a:spcPts val="800"/>
              </a:spcBef>
              <a:spcAft>
                <a:spcPts val="0"/>
              </a:spcAft>
              <a:buNone/>
            </a:pPr>
            <a:r>
              <a:rPr lang="en-US" sz="2000" dirty="0">
                <a:solidFill>
                  <a:schemeClr val="dk1"/>
                </a:solidFill>
                <a:latin typeface="Times" pitchFamily="2" charset="0"/>
                <a:ea typeface="Calibri"/>
                <a:cs typeface="Calibri"/>
                <a:sym typeface="Calibri"/>
              </a:rPr>
              <a:t>The nature of the card payment transaction and its attributes impose some challenges to have a standardized approach to build a fraud detection system. Challenges are mostly related to </a:t>
            </a:r>
            <a:r>
              <a:rPr lang="en-US" sz="2000" b="1" dirty="0">
                <a:solidFill>
                  <a:schemeClr val="dk1"/>
                </a:solidFill>
                <a:latin typeface="Times" pitchFamily="2" charset="0"/>
                <a:ea typeface="Calibri"/>
                <a:cs typeface="Calibri"/>
                <a:sym typeface="Calibri"/>
              </a:rPr>
              <a:t>data imbalanced,</a:t>
            </a:r>
            <a:r>
              <a:rPr lang="en-US" sz="2000" dirty="0">
                <a:solidFill>
                  <a:schemeClr val="dk1"/>
                </a:solidFill>
                <a:latin typeface="Times" pitchFamily="2" charset="0"/>
                <a:ea typeface="Calibri"/>
                <a:cs typeface="Calibri"/>
                <a:sym typeface="Calibri"/>
              </a:rPr>
              <a:t> </a:t>
            </a:r>
            <a:r>
              <a:rPr lang="en-US" sz="2000" b="1" dirty="0">
                <a:solidFill>
                  <a:schemeClr val="dk1"/>
                </a:solidFill>
                <a:latin typeface="Times" pitchFamily="2" charset="0"/>
                <a:ea typeface="Calibri"/>
                <a:cs typeface="Calibri"/>
                <a:sym typeface="Calibri"/>
              </a:rPr>
              <a:t>data irregularity,</a:t>
            </a:r>
            <a:r>
              <a:rPr lang="en-US" sz="2000" dirty="0">
                <a:solidFill>
                  <a:schemeClr val="dk1"/>
                </a:solidFill>
                <a:latin typeface="Times" pitchFamily="2" charset="0"/>
                <a:ea typeface="Calibri"/>
                <a:cs typeface="Calibri"/>
                <a:sym typeface="Calibri"/>
              </a:rPr>
              <a:t> </a:t>
            </a:r>
            <a:r>
              <a:rPr lang="en-US" sz="2000" b="1" dirty="0">
                <a:solidFill>
                  <a:schemeClr val="dk1"/>
                </a:solidFill>
                <a:latin typeface="Times" pitchFamily="2" charset="0"/>
                <a:ea typeface="Calibri"/>
                <a:cs typeface="Calibri"/>
                <a:sym typeface="Calibri"/>
              </a:rPr>
              <a:t>security/anonymity</a:t>
            </a:r>
            <a:r>
              <a:rPr lang="en-US" sz="2000" dirty="0">
                <a:solidFill>
                  <a:schemeClr val="dk1"/>
                </a:solidFill>
                <a:latin typeface="Times" pitchFamily="2" charset="0"/>
                <a:ea typeface="Calibri"/>
                <a:cs typeface="Calibri"/>
                <a:sym typeface="Calibri"/>
              </a:rPr>
              <a:t>, </a:t>
            </a:r>
            <a:r>
              <a:rPr lang="en-US" sz="2000" b="1" dirty="0">
                <a:solidFill>
                  <a:schemeClr val="dk1"/>
                </a:solidFill>
                <a:latin typeface="Times" pitchFamily="2" charset="0"/>
                <a:ea typeface="Calibri"/>
                <a:cs typeface="Calibri"/>
                <a:sym typeface="Calibri"/>
              </a:rPr>
              <a:t>commercial </a:t>
            </a:r>
            <a:r>
              <a:rPr lang="en-US" sz="2000" dirty="0">
                <a:solidFill>
                  <a:schemeClr val="dk1"/>
                </a:solidFill>
                <a:latin typeface="Times" pitchFamily="2" charset="0"/>
                <a:ea typeface="Calibri"/>
                <a:cs typeface="Calibri"/>
                <a:sym typeface="Calibri"/>
              </a:rPr>
              <a:t>and </a:t>
            </a:r>
            <a:r>
              <a:rPr lang="en-US" sz="2000" b="1" dirty="0">
                <a:solidFill>
                  <a:schemeClr val="dk1"/>
                </a:solidFill>
                <a:latin typeface="Times" pitchFamily="2" charset="0"/>
                <a:ea typeface="Calibri"/>
                <a:cs typeface="Calibri"/>
                <a:sym typeface="Calibri"/>
              </a:rPr>
              <a:t>user impact</a:t>
            </a:r>
            <a:r>
              <a:rPr lang="en-US" sz="2000" dirty="0">
                <a:solidFill>
                  <a:schemeClr val="dk1"/>
                </a:solidFill>
                <a:latin typeface="Times" pitchFamily="2" charset="0"/>
                <a:ea typeface="Calibri"/>
                <a:cs typeface="Calibri"/>
                <a:sym typeface="Calibri"/>
              </a:rPr>
              <a:t> of any solution.</a:t>
            </a:r>
            <a:endParaRPr sz="1900" dirty="0">
              <a:latin typeface="Times" pitchFamily="2" charset="0"/>
            </a:endParaRPr>
          </a:p>
        </p:txBody>
      </p:sp>
      <p:pic>
        <p:nvPicPr>
          <p:cNvPr id="5" name="Picture 4">
            <a:extLst>
              <a:ext uri="{FF2B5EF4-FFF2-40B4-BE49-F238E27FC236}">
                <a16:creationId xmlns:a16="http://schemas.microsoft.com/office/drawing/2014/main" id="{10C8A3E0-EF2B-EE4B-A7A1-BF7AD10C5E53}"/>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b065a87145_0_95"/>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5" name="Google Shape;215;gb065a87145_0_95"/>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Logistic Regression comparison </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216" name="Google Shape;216;gb065a87145_0_95"/>
          <p:cNvPicPr preferRelativeResize="0"/>
          <p:nvPr/>
        </p:nvPicPr>
        <p:blipFill rotWithShape="1">
          <a:blip r:embed="rId3">
            <a:alphaModFix/>
          </a:blip>
          <a:srcRect b="16205"/>
          <a:stretch/>
        </p:blipFill>
        <p:spPr>
          <a:xfrm>
            <a:off x="5178300" y="973175"/>
            <a:ext cx="2700575" cy="1671350"/>
          </a:xfrm>
          <a:prstGeom prst="rect">
            <a:avLst/>
          </a:prstGeom>
          <a:noFill/>
          <a:ln>
            <a:noFill/>
          </a:ln>
        </p:spPr>
      </p:pic>
      <p:sp>
        <p:nvSpPr>
          <p:cNvPr id="217" name="Google Shape;217;gb065a87145_0_95"/>
          <p:cNvSpPr txBox="1"/>
          <p:nvPr/>
        </p:nvSpPr>
        <p:spPr>
          <a:xfrm>
            <a:off x="661125" y="4953550"/>
            <a:ext cx="23289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Undersample dataset </a:t>
            </a:r>
            <a:endParaRPr/>
          </a:p>
        </p:txBody>
      </p:sp>
      <p:sp>
        <p:nvSpPr>
          <p:cNvPr id="218" name="Google Shape;218;gb065a87145_0_95"/>
          <p:cNvSpPr txBox="1"/>
          <p:nvPr/>
        </p:nvSpPr>
        <p:spPr>
          <a:xfrm>
            <a:off x="5036875" y="4930750"/>
            <a:ext cx="23289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Oversampled dataset </a:t>
            </a:r>
            <a:endParaRPr/>
          </a:p>
        </p:txBody>
      </p:sp>
      <p:cxnSp>
        <p:nvCxnSpPr>
          <p:cNvPr id="219" name="Google Shape;219;gb065a87145_0_95"/>
          <p:cNvCxnSpPr/>
          <p:nvPr/>
        </p:nvCxnSpPr>
        <p:spPr>
          <a:xfrm>
            <a:off x="3668850" y="1331950"/>
            <a:ext cx="1800" cy="35328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gb065a87145_0_95"/>
          <p:cNvCxnSpPr/>
          <p:nvPr/>
        </p:nvCxnSpPr>
        <p:spPr>
          <a:xfrm>
            <a:off x="3656225" y="2903613"/>
            <a:ext cx="4846800" cy="1800"/>
          </a:xfrm>
          <a:prstGeom prst="straightConnector1">
            <a:avLst/>
          </a:prstGeom>
          <a:noFill/>
          <a:ln w="9525" cap="flat" cmpd="sng">
            <a:solidFill>
              <a:schemeClr val="dk2"/>
            </a:solidFill>
            <a:prstDash val="solid"/>
            <a:round/>
            <a:headEnd type="none" w="med" len="med"/>
            <a:tailEnd type="none" w="med" len="med"/>
          </a:ln>
        </p:spPr>
      </p:cxnSp>
      <p:pic>
        <p:nvPicPr>
          <p:cNvPr id="221" name="Google Shape;221;gb065a87145_0_95"/>
          <p:cNvPicPr preferRelativeResize="0"/>
          <p:nvPr/>
        </p:nvPicPr>
        <p:blipFill rotWithShape="1">
          <a:blip r:embed="rId4">
            <a:alphaModFix/>
          </a:blip>
          <a:srcRect b="10658"/>
          <a:stretch/>
        </p:blipFill>
        <p:spPr>
          <a:xfrm>
            <a:off x="5266275" y="3044000"/>
            <a:ext cx="2509150" cy="1671350"/>
          </a:xfrm>
          <a:prstGeom prst="rect">
            <a:avLst/>
          </a:prstGeom>
          <a:noFill/>
          <a:ln>
            <a:noFill/>
          </a:ln>
        </p:spPr>
      </p:pic>
      <p:sp>
        <p:nvSpPr>
          <p:cNvPr id="222" name="Google Shape;222;gb065a87145_0_95"/>
          <p:cNvSpPr txBox="1"/>
          <p:nvPr/>
        </p:nvSpPr>
        <p:spPr>
          <a:xfrm>
            <a:off x="7953300" y="2170875"/>
            <a:ext cx="1026300" cy="3159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SMOTE</a:t>
            </a:r>
            <a:endParaRPr/>
          </a:p>
        </p:txBody>
      </p:sp>
      <p:sp>
        <p:nvSpPr>
          <p:cNvPr id="223" name="Google Shape;223;gb065a87145_0_95"/>
          <p:cNvSpPr txBox="1"/>
          <p:nvPr/>
        </p:nvSpPr>
        <p:spPr>
          <a:xfrm>
            <a:off x="7953300" y="4740850"/>
            <a:ext cx="1026300" cy="3159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ADASYN</a:t>
            </a:r>
            <a:endParaRPr/>
          </a:p>
        </p:txBody>
      </p:sp>
      <p:pic>
        <p:nvPicPr>
          <p:cNvPr id="224" name="Google Shape;224;gb065a87145_0_95"/>
          <p:cNvPicPr preferRelativeResize="0"/>
          <p:nvPr/>
        </p:nvPicPr>
        <p:blipFill>
          <a:blip r:embed="rId5">
            <a:alphaModFix/>
          </a:blip>
          <a:stretch>
            <a:fillRect/>
          </a:stretch>
        </p:blipFill>
        <p:spPr>
          <a:xfrm>
            <a:off x="73450" y="1732967"/>
            <a:ext cx="3351425" cy="2130081"/>
          </a:xfrm>
          <a:prstGeom prst="rect">
            <a:avLst/>
          </a:prstGeom>
          <a:noFill/>
          <a:ln>
            <a:noFill/>
          </a:ln>
        </p:spPr>
      </p:pic>
      <p:pic>
        <p:nvPicPr>
          <p:cNvPr id="13" name="Picture 12">
            <a:extLst>
              <a:ext uri="{FF2B5EF4-FFF2-40B4-BE49-F238E27FC236}">
                <a16:creationId xmlns:a16="http://schemas.microsoft.com/office/drawing/2014/main" id="{04D2E06F-2656-EC48-9C9C-76F711EAB6E0}"/>
              </a:ext>
            </a:extLst>
          </p:cNvPr>
          <p:cNvPicPr>
            <a:picLocks noChangeAspect="1"/>
          </p:cNvPicPr>
          <p:nvPr/>
        </p:nvPicPr>
        <p:blipFill>
          <a:blip r:embed="rId6"/>
          <a:stretch>
            <a:fillRect/>
          </a:stretch>
        </p:blipFill>
        <p:spPr>
          <a:xfrm>
            <a:off x="0" y="5448300"/>
            <a:ext cx="7848600" cy="14097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b065a87145_0_116"/>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0" name="Google Shape;230;gb065a87145_0_116"/>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Neural network models SMOTE</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231" name="Google Shape;231;gb065a87145_0_116"/>
          <p:cNvPicPr preferRelativeResize="0"/>
          <p:nvPr/>
        </p:nvPicPr>
        <p:blipFill>
          <a:blip r:embed="rId3">
            <a:alphaModFix/>
          </a:blip>
          <a:stretch>
            <a:fillRect/>
          </a:stretch>
        </p:blipFill>
        <p:spPr>
          <a:xfrm>
            <a:off x="221475" y="1752725"/>
            <a:ext cx="3982124" cy="2783275"/>
          </a:xfrm>
          <a:prstGeom prst="rect">
            <a:avLst/>
          </a:prstGeom>
          <a:noFill/>
          <a:ln>
            <a:noFill/>
          </a:ln>
        </p:spPr>
      </p:pic>
      <p:pic>
        <p:nvPicPr>
          <p:cNvPr id="232" name="Google Shape;232;gb065a87145_0_116"/>
          <p:cNvPicPr preferRelativeResize="0"/>
          <p:nvPr/>
        </p:nvPicPr>
        <p:blipFill>
          <a:blip r:embed="rId4">
            <a:alphaModFix/>
          </a:blip>
          <a:stretch>
            <a:fillRect/>
          </a:stretch>
        </p:blipFill>
        <p:spPr>
          <a:xfrm>
            <a:off x="4938201" y="1078700"/>
            <a:ext cx="2946076" cy="1800424"/>
          </a:xfrm>
          <a:prstGeom prst="rect">
            <a:avLst/>
          </a:prstGeom>
          <a:noFill/>
          <a:ln>
            <a:noFill/>
          </a:ln>
        </p:spPr>
      </p:pic>
      <p:pic>
        <p:nvPicPr>
          <p:cNvPr id="233" name="Google Shape;233;gb065a87145_0_116"/>
          <p:cNvPicPr preferRelativeResize="0"/>
          <p:nvPr/>
        </p:nvPicPr>
        <p:blipFill>
          <a:blip r:embed="rId5">
            <a:alphaModFix/>
          </a:blip>
          <a:stretch>
            <a:fillRect/>
          </a:stretch>
        </p:blipFill>
        <p:spPr>
          <a:xfrm>
            <a:off x="4938200" y="3177374"/>
            <a:ext cx="2817875" cy="2046750"/>
          </a:xfrm>
          <a:prstGeom prst="rect">
            <a:avLst/>
          </a:prstGeom>
          <a:noFill/>
          <a:ln>
            <a:noFill/>
          </a:ln>
        </p:spPr>
      </p:pic>
      <p:pic>
        <p:nvPicPr>
          <p:cNvPr id="7" name="Picture 6">
            <a:extLst>
              <a:ext uri="{FF2B5EF4-FFF2-40B4-BE49-F238E27FC236}">
                <a16:creationId xmlns:a16="http://schemas.microsoft.com/office/drawing/2014/main" id="{748F97FA-D74D-5841-8C44-BF5D4BAC3D89}"/>
              </a:ext>
            </a:extLst>
          </p:cNvPr>
          <p:cNvPicPr>
            <a:picLocks noChangeAspect="1"/>
          </p:cNvPicPr>
          <p:nvPr/>
        </p:nvPicPr>
        <p:blipFill>
          <a:blip r:embed="rId6"/>
          <a:stretch>
            <a:fillRect/>
          </a:stretch>
        </p:blipFill>
        <p:spPr>
          <a:xfrm>
            <a:off x="0" y="5448300"/>
            <a:ext cx="7848600" cy="14097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869BFD-DAE3-1248-A90F-C52648679483}"/>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8DD81D36-D5E3-B54C-A0D7-CEA3DE5169AD}"/>
              </a:ext>
            </a:extLst>
          </p:cNvPr>
          <p:cNvSpPr>
            <a:spLocks noGrp="1"/>
          </p:cNvSpPr>
          <p:nvPr>
            <p:ph type="title"/>
          </p:nvPr>
        </p:nvSpPr>
        <p:spPr/>
        <p:txBody>
          <a:bodyPr/>
          <a:lstStyle/>
          <a:p>
            <a:r>
              <a:rPr lang="en-US" dirty="0"/>
              <a:t>Best Model </a:t>
            </a:r>
            <a:r>
              <a:rPr lang="en-US" dirty="0" err="1"/>
              <a:t>Sagemaker</a:t>
            </a:r>
            <a:endParaRPr lang="en-US" dirty="0"/>
          </a:p>
        </p:txBody>
      </p:sp>
      <p:pic>
        <p:nvPicPr>
          <p:cNvPr id="4" name="Picture 3">
            <a:extLst>
              <a:ext uri="{FF2B5EF4-FFF2-40B4-BE49-F238E27FC236}">
                <a16:creationId xmlns:a16="http://schemas.microsoft.com/office/drawing/2014/main" id="{25EA7C0D-5D5D-304C-9DDB-81C8B80B8203}"/>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646396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1B3536-33E7-EE4E-BB66-D513374E6A11}"/>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B710E0D7-52DA-A64B-9DF1-ECA585BF7FAD}"/>
              </a:ext>
            </a:extLst>
          </p:cNvPr>
          <p:cNvSpPr>
            <a:spLocks noGrp="1"/>
          </p:cNvSpPr>
          <p:nvPr>
            <p:ph type="title"/>
          </p:nvPr>
        </p:nvSpPr>
        <p:spPr/>
        <p:txBody>
          <a:bodyPr/>
          <a:lstStyle/>
          <a:p>
            <a:r>
              <a:rPr lang="en-US" dirty="0"/>
              <a:t>Best Model Comparison – </a:t>
            </a:r>
            <a:br>
              <a:rPr lang="en-US" dirty="0"/>
            </a:br>
            <a:r>
              <a:rPr lang="en-US" dirty="0"/>
              <a:t>Conventional vs </a:t>
            </a:r>
            <a:r>
              <a:rPr lang="en-US" dirty="0" err="1"/>
              <a:t>Sagemaker</a:t>
            </a:r>
            <a:endParaRPr lang="en-US" dirty="0"/>
          </a:p>
        </p:txBody>
      </p:sp>
      <p:pic>
        <p:nvPicPr>
          <p:cNvPr id="4" name="Picture 3">
            <a:extLst>
              <a:ext uri="{FF2B5EF4-FFF2-40B4-BE49-F238E27FC236}">
                <a16:creationId xmlns:a16="http://schemas.microsoft.com/office/drawing/2014/main" id="{2658C538-D880-2648-A168-4A6691FEE049}"/>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93201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FB5ABE-7D85-E34C-8646-B89A54482836}"/>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B8182189-1874-DB4B-88BF-D5128FDCE2B1}"/>
              </a:ext>
            </a:extLst>
          </p:cNvPr>
          <p:cNvSpPr>
            <a:spLocks noGrp="1"/>
          </p:cNvSpPr>
          <p:nvPr>
            <p:ph type="title"/>
          </p:nvPr>
        </p:nvSpPr>
        <p:spPr/>
        <p:txBody>
          <a:bodyPr/>
          <a:lstStyle/>
          <a:p>
            <a:r>
              <a:rPr lang="en-US" dirty="0"/>
              <a:t>Django</a:t>
            </a:r>
          </a:p>
        </p:txBody>
      </p:sp>
      <p:pic>
        <p:nvPicPr>
          <p:cNvPr id="4" name="Picture 3">
            <a:extLst>
              <a:ext uri="{FF2B5EF4-FFF2-40B4-BE49-F238E27FC236}">
                <a16:creationId xmlns:a16="http://schemas.microsoft.com/office/drawing/2014/main" id="{EBF41BCF-61CE-FB40-93D5-163BA64E92CB}"/>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797538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b065a87145_0_142"/>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 name="Google Shape;239;gb065a87145_0_142"/>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Neural network models ADASYN</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240" name="Google Shape;240;gb065a87145_0_142"/>
          <p:cNvPicPr preferRelativeResize="0"/>
          <p:nvPr/>
        </p:nvPicPr>
        <p:blipFill>
          <a:blip r:embed="rId3">
            <a:alphaModFix/>
          </a:blip>
          <a:stretch>
            <a:fillRect/>
          </a:stretch>
        </p:blipFill>
        <p:spPr>
          <a:xfrm>
            <a:off x="221475" y="1752725"/>
            <a:ext cx="3982124" cy="2783275"/>
          </a:xfrm>
          <a:prstGeom prst="rect">
            <a:avLst/>
          </a:prstGeom>
          <a:noFill/>
          <a:ln>
            <a:noFill/>
          </a:ln>
        </p:spPr>
      </p:pic>
      <p:pic>
        <p:nvPicPr>
          <p:cNvPr id="241" name="Google Shape;241;gb065a87145_0_142"/>
          <p:cNvPicPr preferRelativeResize="0"/>
          <p:nvPr/>
        </p:nvPicPr>
        <p:blipFill>
          <a:blip r:embed="rId4">
            <a:alphaModFix/>
          </a:blip>
          <a:stretch>
            <a:fillRect/>
          </a:stretch>
        </p:blipFill>
        <p:spPr>
          <a:xfrm>
            <a:off x="4918325" y="2802400"/>
            <a:ext cx="3941650" cy="2545150"/>
          </a:xfrm>
          <a:prstGeom prst="rect">
            <a:avLst/>
          </a:prstGeom>
          <a:noFill/>
          <a:ln>
            <a:noFill/>
          </a:ln>
        </p:spPr>
      </p:pic>
      <p:pic>
        <p:nvPicPr>
          <p:cNvPr id="242" name="Google Shape;242;gb065a87145_0_142"/>
          <p:cNvPicPr preferRelativeResize="0"/>
          <p:nvPr/>
        </p:nvPicPr>
        <p:blipFill>
          <a:blip r:embed="rId5">
            <a:alphaModFix/>
          </a:blip>
          <a:stretch>
            <a:fillRect/>
          </a:stretch>
        </p:blipFill>
        <p:spPr>
          <a:xfrm>
            <a:off x="5168000" y="824675"/>
            <a:ext cx="3367499" cy="1725450"/>
          </a:xfrm>
          <a:prstGeom prst="rect">
            <a:avLst/>
          </a:prstGeom>
          <a:noFill/>
          <a:ln>
            <a:noFill/>
          </a:ln>
        </p:spPr>
      </p:pic>
      <p:pic>
        <p:nvPicPr>
          <p:cNvPr id="7" name="Picture 6">
            <a:extLst>
              <a:ext uri="{FF2B5EF4-FFF2-40B4-BE49-F238E27FC236}">
                <a16:creationId xmlns:a16="http://schemas.microsoft.com/office/drawing/2014/main" id="{0D05A1F3-1796-0643-B28F-36DDF7D22045}"/>
              </a:ext>
            </a:extLst>
          </p:cNvPr>
          <p:cNvPicPr>
            <a:picLocks noChangeAspect="1"/>
          </p:cNvPicPr>
          <p:nvPr/>
        </p:nvPicPr>
        <p:blipFill>
          <a:blip r:embed="rId6"/>
          <a:stretch>
            <a:fillRect/>
          </a:stretch>
        </p:blipFill>
        <p:spPr>
          <a:xfrm>
            <a:off x="0" y="5448300"/>
            <a:ext cx="7848600" cy="14097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7" name="Picture 6">
            <a:extLst>
              <a:ext uri="{FF2B5EF4-FFF2-40B4-BE49-F238E27FC236}">
                <a16:creationId xmlns:a16="http://schemas.microsoft.com/office/drawing/2014/main" id="{386D3F9D-8804-F042-8310-03C11E732A14}"/>
              </a:ext>
            </a:extLst>
          </p:cNvPr>
          <p:cNvPicPr>
            <a:picLocks noChangeAspect="1"/>
          </p:cNvPicPr>
          <p:nvPr/>
        </p:nvPicPr>
        <p:blipFill>
          <a:blip r:embed="rId3"/>
          <a:stretch>
            <a:fillRect/>
          </a:stretch>
        </p:blipFill>
        <p:spPr>
          <a:xfrm>
            <a:off x="0" y="5448300"/>
            <a:ext cx="7848600" cy="1409700"/>
          </a:xfrm>
          <a:prstGeom prst="rect">
            <a:avLst/>
          </a:prstGeom>
        </p:spPr>
      </p:pic>
      <p:sp>
        <p:nvSpPr>
          <p:cNvPr id="247" name="Google Shape;247;gb065a87145_0_150"/>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8" name="Google Shape;248;gb065a87145_0_150"/>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Conclusion</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249" name="Google Shape;249;gb065a87145_0_150"/>
          <p:cNvSpPr txBox="1"/>
          <p:nvPr/>
        </p:nvSpPr>
        <p:spPr>
          <a:xfrm>
            <a:off x="582200" y="1233450"/>
            <a:ext cx="7575300" cy="17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Focusing on the minority class:</a:t>
            </a:r>
            <a:endParaRPr/>
          </a:p>
          <a:p>
            <a:pPr marL="457200" lvl="0" indent="-317500" algn="l" rtl="0">
              <a:spcBef>
                <a:spcPts val="0"/>
              </a:spcBef>
              <a:spcAft>
                <a:spcPts val="0"/>
              </a:spcAft>
              <a:buSzPts val="1400"/>
              <a:buChar char="●"/>
            </a:pPr>
            <a:r>
              <a:rPr lang="en-US"/>
              <a:t>Undersampling resulted in significantly high recall with low precision  </a:t>
            </a:r>
            <a:endParaRPr/>
          </a:p>
          <a:p>
            <a:pPr marL="457200" lvl="0" indent="-317500" algn="l" rtl="0">
              <a:spcBef>
                <a:spcPts val="0"/>
              </a:spcBef>
              <a:spcAft>
                <a:spcPts val="0"/>
              </a:spcAft>
              <a:buSzPts val="1400"/>
              <a:buChar char="●"/>
            </a:pPr>
            <a:r>
              <a:rPr lang="en-US"/>
              <a:t>Models using oversampled data resulted in significantly high precision but lower recall when compared to models using undersampled data</a:t>
            </a:r>
            <a:endParaRPr/>
          </a:p>
          <a:p>
            <a:pPr marL="457200" lvl="0" indent="-317500" algn="l" rtl="0">
              <a:spcBef>
                <a:spcPts val="0"/>
              </a:spcBef>
              <a:spcAft>
                <a:spcPts val="0"/>
              </a:spcAft>
              <a:buClr>
                <a:schemeClr val="dk1"/>
              </a:buClr>
              <a:buSzPts val="1400"/>
              <a:buChar char="●"/>
            </a:pPr>
            <a:r>
              <a:rPr lang="en-US">
                <a:solidFill>
                  <a:schemeClr val="dk1"/>
                </a:solidFill>
              </a:rPr>
              <a:t>SMOTE or ADASYN resulted to a very similar model performance </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DNN Using oversampled dataset resulted in the best balance between recall and precision</a:t>
            </a:r>
            <a:endParaRPr>
              <a:solidFill>
                <a:schemeClr val="dk1"/>
              </a:solidFill>
            </a:endParaRPr>
          </a:p>
          <a:p>
            <a:pPr marL="457200" lvl="0" indent="0" algn="l" rtl="0">
              <a:spcBef>
                <a:spcPts val="0"/>
              </a:spcBef>
              <a:spcAft>
                <a:spcPts val="0"/>
              </a:spcAft>
              <a:buNone/>
            </a:pPr>
            <a:endParaRPr/>
          </a:p>
          <a:p>
            <a:pPr marL="914400" lvl="0" indent="0" algn="l" rtl="0">
              <a:spcBef>
                <a:spcPts val="0"/>
              </a:spcBef>
              <a:spcAft>
                <a:spcPts val="0"/>
              </a:spcAft>
              <a:buNone/>
            </a:pPr>
            <a:endParaRPr/>
          </a:p>
        </p:txBody>
      </p:sp>
      <p:graphicFrame>
        <p:nvGraphicFramePr>
          <p:cNvPr id="250" name="Google Shape;250;gb065a87145_0_150"/>
          <p:cNvGraphicFramePr/>
          <p:nvPr/>
        </p:nvGraphicFramePr>
        <p:xfrm>
          <a:off x="401400" y="3939650"/>
          <a:ext cx="8549075" cy="1401990"/>
        </p:xfrm>
        <a:graphic>
          <a:graphicData uri="http://schemas.openxmlformats.org/drawingml/2006/table">
            <a:tbl>
              <a:tblPr>
                <a:noFill/>
                <a:tableStyleId>{93D9E636-F366-4EDF-8894-E7955D98C7D7}</a:tableStyleId>
              </a:tblPr>
              <a:tblGrid>
                <a:gridCol w="1363450">
                  <a:extLst>
                    <a:ext uri="{9D8B030D-6E8A-4147-A177-3AD203B41FA5}">
                      <a16:colId xmlns:a16="http://schemas.microsoft.com/office/drawing/2014/main" val="20000"/>
                    </a:ext>
                  </a:extLst>
                </a:gridCol>
                <a:gridCol w="1789325">
                  <a:extLst>
                    <a:ext uri="{9D8B030D-6E8A-4147-A177-3AD203B41FA5}">
                      <a16:colId xmlns:a16="http://schemas.microsoft.com/office/drawing/2014/main" val="20001"/>
                    </a:ext>
                  </a:extLst>
                </a:gridCol>
                <a:gridCol w="1947025">
                  <a:extLst>
                    <a:ext uri="{9D8B030D-6E8A-4147-A177-3AD203B41FA5}">
                      <a16:colId xmlns:a16="http://schemas.microsoft.com/office/drawing/2014/main" val="20002"/>
                    </a:ext>
                  </a:extLst>
                </a:gridCol>
                <a:gridCol w="1760075">
                  <a:extLst>
                    <a:ext uri="{9D8B030D-6E8A-4147-A177-3AD203B41FA5}">
                      <a16:colId xmlns:a16="http://schemas.microsoft.com/office/drawing/2014/main" val="20003"/>
                    </a:ext>
                  </a:extLst>
                </a:gridCol>
                <a:gridCol w="16892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b="1"/>
                        <a:t>Undersampling</a:t>
                      </a:r>
                      <a:endParaRPr b="1"/>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b="1">
                          <a:solidFill>
                            <a:schemeClr val="dk1"/>
                          </a:solidFill>
                        </a:rPr>
                        <a:t>Undersampling after outlier removal</a:t>
                      </a:r>
                      <a:endParaRPr b="1"/>
                    </a:p>
                  </a:txBody>
                  <a:tcPr marL="91425" marR="91425" marT="91425" marB="91425"/>
                </a:tc>
                <a:tc>
                  <a:txBody>
                    <a:bodyPr/>
                    <a:lstStyle/>
                    <a:p>
                      <a:pPr marL="0" lvl="0" indent="0" algn="l" rtl="0">
                        <a:spcBef>
                          <a:spcPts val="0"/>
                        </a:spcBef>
                        <a:spcAft>
                          <a:spcPts val="0"/>
                        </a:spcAft>
                        <a:buNone/>
                      </a:pPr>
                      <a:r>
                        <a:rPr lang="en-US" b="1"/>
                        <a:t>Oversampling - LR </a:t>
                      </a:r>
                      <a:endParaRPr b="1"/>
                    </a:p>
                  </a:txBody>
                  <a:tcPr marL="91425" marR="91425" marT="91425" marB="91425"/>
                </a:tc>
                <a:tc>
                  <a:txBody>
                    <a:bodyPr/>
                    <a:lstStyle/>
                    <a:p>
                      <a:pPr marL="0" lvl="0" indent="0" algn="l" rtl="0">
                        <a:spcBef>
                          <a:spcPts val="0"/>
                        </a:spcBef>
                        <a:spcAft>
                          <a:spcPts val="0"/>
                        </a:spcAft>
                        <a:buNone/>
                      </a:pPr>
                      <a:r>
                        <a:rPr lang="en-US" b="1">
                          <a:solidFill>
                            <a:schemeClr val="dk1"/>
                          </a:solidFill>
                        </a:rPr>
                        <a:t>Oversampling - DNN</a:t>
                      </a:r>
                      <a:endParaRPr b="1"/>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b="1"/>
                        <a:t>Precision </a:t>
                      </a:r>
                      <a:endParaRPr b="1"/>
                    </a:p>
                  </a:txBody>
                  <a:tcPr marL="91425" marR="91425" marT="91425" marB="91425"/>
                </a:tc>
                <a:tc>
                  <a:txBody>
                    <a:bodyPr/>
                    <a:lstStyle/>
                    <a:p>
                      <a:pPr marL="0" lvl="0" indent="0" algn="l" rtl="0">
                        <a:spcBef>
                          <a:spcPts val="0"/>
                        </a:spcBef>
                        <a:spcAft>
                          <a:spcPts val="0"/>
                        </a:spcAft>
                        <a:buNone/>
                      </a:pPr>
                      <a:r>
                        <a:rPr lang="en-US"/>
                        <a:t>3.92%</a:t>
                      </a:r>
                      <a:endParaRPr/>
                    </a:p>
                  </a:txBody>
                  <a:tcPr marL="91425" marR="91425" marT="91425" marB="91425"/>
                </a:tc>
                <a:tc>
                  <a:txBody>
                    <a:bodyPr/>
                    <a:lstStyle/>
                    <a:p>
                      <a:pPr marL="0" lvl="0" indent="0" algn="l" rtl="0">
                        <a:spcBef>
                          <a:spcPts val="0"/>
                        </a:spcBef>
                        <a:spcAft>
                          <a:spcPts val="0"/>
                        </a:spcAft>
                        <a:buNone/>
                      </a:pPr>
                      <a:r>
                        <a:rPr lang="en-US"/>
                        <a:t>1.8%</a:t>
                      </a:r>
                      <a:endParaRPr/>
                    </a:p>
                  </a:txBody>
                  <a:tcPr marL="91425" marR="91425" marT="91425" marB="91425"/>
                </a:tc>
                <a:tc>
                  <a:txBody>
                    <a:bodyPr/>
                    <a:lstStyle/>
                    <a:p>
                      <a:pPr marL="0" lvl="0" indent="0" algn="l" rtl="0">
                        <a:spcBef>
                          <a:spcPts val="0"/>
                        </a:spcBef>
                        <a:spcAft>
                          <a:spcPts val="0"/>
                        </a:spcAft>
                        <a:buNone/>
                      </a:pPr>
                      <a:r>
                        <a:rPr lang="en-US"/>
                        <a:t>6.3%</a:t>
                      </a:r>
                      <a:endParaRPr/>
                    </a:p>
                  </a:txBody>
                  <a:tcPr marL="91425" marR="91425" marT="91425" marB="91425"/>
                </a:tc>
                <a:tc>
                  <a:txBody>
                    <a:bodyPr/>
                    <a:lstStyle/>
                    <a:p>
                      <a:pPr marL="0" lvl="0" indent="0" algn="l" rtl="0">
                        <a:spcBef>
                          <a:spcPts val="0"/>
                        </a:spcBef>
                        <a:spcAft>
                          <a:spcPts val="0"/>
                        </a:spcAft>
                        <a:buNone/>
                      </a:pPr>
                      <a:r>
                        <a:rPr lang="en-US"/>
                        <a:t>23.7%</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US" b="1"/>
                        <a:t>Recall</a:t>
                      </a:r>
                      <a:endParaRPr b="1"/>
                    </a:p>
                  </a:txBody>
                  <a:tcPr marL="91425" marR="91425" marT="91425" marB="91425"/>
                </a:tc>
                <a:tc>
                  <a:txBody>
                    <a:bodyPr/>
                    <a:lstStyle/>
                    <a:p>
                      <a:pPr marL="0" lvl="0" indent="0" algn="l" rtl="0">
                        <a:spcBef>
                          <a:spcPts val="0"/>
                        </a:spcBef>
                        <a:spcAft>
                          <a:spcPts val="0"/>
                        </a:spcAft>
                        <a:buNone/>
                      </a:pPr>
                      <a:r>
                        <a:rPr lang="en-US"/>
                        <a:t>90.8%</a:t>
                      </a:r>
                      <a:endParaRPr/>
                    </a:p>
                  </a:txBody>
                  <a:tcPr marL="91425" marR="91425" marT="91425" marB="91425"/>
                </a:tc>
                <a:tc>
                  <a:txBody>
                    <a:bodyPr/>
                    <a:lstStyle/>
                    <a:p>
                      <a:pPr marL="0" lvl="0" indent="0" algn="l" rtl="0">
                        <a:spcBef>
                          <a:spcPts val="0"/>
                        </a:spcBef>
                        <a:spcAft>
                          <a:spcPts val="0"/>
                        </a:spcAft>
                        <a:buNone/>
                      </a:pPr>
                      <a:r>
                        <a:rPr lang="en-US"/>
                        <a:t>94.9%</a:t>
                      </a:r>
                      <a:endParaRPr/>
                    </a:p>
                  </a:txBody>
                  <a:tcPr marL="91425" marR="91425" marT="91425" marB="91425"/>
                </a:tc>
                <a:tc>
                  <a:txBody>
                    <a:bodyPr/>
                    <a:lstStyle/>
                    <a:p>
                      <a:pPr marL="0" lvl="0" indent="0" algn="l" rtl="0">
                        <a:spcBef>
                          <a:spcPts val="0"/>
                        </a:spcBef>
                        <a:spcAft>
                          <a:spcPts val="0"/>
                        </a:spcAft>
                        <a:buNone/>
                      </a:pPr>
                      <a:r>
                        <a:rPr lang="en-US"/>
                        <a:t>88.8%</a:t>
                      </a:r>
                      <a:endParaRPr/>
                    </a:p>
                  </a:txBody>
                  <a:tcPr marL="91425" marR="91425" marT="91425" marB="91425"/>
                </a:tc>
                <a:tc>
                  <a:txBody>
                    <a:bodyPr/>
                    <a:lstStyle/>
                    <a:p>
                      <a:pPr marL="0" lvl="0" indent="0" algn="l" rtl="0">
                        <a:spcBef>
                          <a:spcPts val="0"/>
                        </a:spcBef>
                        <a:spcAft>
                          <a:spcPts val="0"/>
                        </a:spcAft>
                        <a:buNone/>
                      </a:pPr>
                      <a:r>
                        <a:rPr lang="en-US"/>
                        <a:t>84.6%</a:t>
                      </a:r>
                      <a:endParaRPr/>
                    </a:p>
                  </a:txBody>
                  <a:tcPr marL="91425" marR="91425" marT="91425" marB="91425"/>
                </a:tc>
                <a:extLst>
                  <a:ext uri="{0D108BD9-81ED-4DB2-BD59-A6C34878D82A}">
                    <a16:rowId xmlns:a16="http://schemas.microsoft.com/office/drawing/2014/main" val="10002"/>
                  </a:ext>
                </a:extLst>
              </a:tr>
            </a:tbl>
          </a:graphicData>
        </a:graphic>
      </p:graphicFrame>
      <p:sp>
        <p:nvSpPr>
          <p:cNvPr id="251" name="Google Shape;251;gb065a87145_0_150"/>
          <p:cNvSpPr txBox="1"/>
          <p:nvPr/>
        </p:nvSpPr>
        <p:spPr>
          <a:xfrm>
            <a:off x="2840300" y="3505850"/>
            <a:ext cx="36213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Minority class best model performance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7" name="Picture 6">
            <a:extLst>
              <a:ext uri="{FF2B5EF4-FFF2-40B4-BE49-F238E27FC236}">
                <a16:creationId xmlns:a16="http://schemas.microsoft.com/office/drawing/2014/main" id="{17DD5D20-E8A4-CE40-A468-579C4624C260}"/>
              </a:ext>
            </a:extLst>
          </p:cNvPr>
          <p:cNvPicPr>
            <a:picLocks noChangeAspect="1"/>
          </p:cNvPicPr>
          <p:nvPr/>
        </p:nvPicPr>
        <p:blipFill>
          <a:blip r:embed="rId3"/>
          <a:stretch>
            <a:fillRect/>
          </a:stretch>
        </p:blipFill>
        <p:spPr>
          <a:xfrm>
            <a:off x="0" y="5448300"/>
            <a:ext cx="7848600" cy="1409700"/>
          </a:xfrm>
          <a:prstGeom prst="rect">
            <a:avLst/>
          </a:prstGeom>
        </p:spPr>
      </p:pic>
      <p:sp>
        <p:nvSpPr>
          <p:cNvPr id="256" name="Google Shape;256;gb065a87145_0_166"/>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 name="Google Shape;257;gb065a87145_0_166"/>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Calibri"/>
                <a:ea typeface="Calibri"/>
                <a:cs typeface="Calibri"/>
                <a:sym typeface="Calibri"/>
              </a:rPr>
              <a:t>Model selection criteria </a:t>
            </a:r>
            <a:endParaRPr dirty="0">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dirty="0">
              <a:solidFill>
                <a:srgbClr val="711806"/>
              </a:solidFill>
              <a:latin typeface="Calibri"/>
              <a:ea typeface="Calibri"/>
              <a:cs typeface="Calibri"/>
              <a:sym typeface="Calibri"/>
            </a:endParaRPr>
          </a:p>
        </p:txBody>
      </p:sp>
      <p:sp>
        <p:nvSpPr>
          <p:cNvPr id="258" name="Google Shape;258;gb065a87145_0_166"/>
          <p:cNvSpPr txBox="1"/>
          <p:nvPr/>
        </p:nvSpPr>
        <p:spPr>
          <a:xfrm>
            <a:off x="582300" y="1002450"/>
            <a:ext cx="7575300" cy="11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How payment networks evaluate fraud prevention models (rough estimate):</a:t>
            </a:r>
            <a:endParaRPr/>
          </a:p>
          <a:p>
            <a:pPr marL="457200" lvl="0" indent="-317500" algn="l" rtl="0">
              <a:spcBef>
                <a:spcPts val="0"/>
              </a:spcBef>
              <a:spcAft>
                <a:spcPts val="0"/>
              </a:spcAft>
              <a:buSzPts val="1400"/>
              <a:buChar char="●"/>
            </a:pPr>
            <a:r>
              <a:rPr lang="en-US"/>
              <a:t>Value of fraud prevention gains due to true negative (FG)</a:t>
            </a:r>
            <a:endParaRPr/>
          </a:p>
          <a:p>
            <a:pPr marL="457200" lvl="0" indent="-317500" algn="l" rtl="0">
              <a:spcBef>
                <a:spcPts val="0"/>
              </a:spcBef>
              <a:spcAft>
                <a:spcPts val="0"/>
              </a:spcAft>
              <a:buSzPts val="1400"/>
              <a:buChar char="●"/>
            </a:pPr>
            <a:r>
              <a:rPr lang="en-US"/>
              <a:t>Value of lost interchange revenue due to false positive (IL)</a:t>
            </a:r>
            <a:endParaRPr/>
          </a:p>
          <a:p>
            <a:pPr marL="457200" lvl="0" indent="-317500" algn="l" rtl="0">
              <a:spcBef>
                <a:spcPts val="0"/>
              </a:spcBef>
              <a:spcAft>
                <a:spcPts val="0"/>
              </a:spcAft>
              <a:buSzPts val="1400"/>
              <a:buChar char="●"/>
            </a:pPr>
            <a:r>
              <a:rPr lang="en-US"/>
              <a:t>Loss interchange revenue should exceed gains from fraud prevention </a:t>
            </a: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914400" lvl="0" indent="0" algn="l" rtl="0">
              <a:spcBef>
                <a:spcPts val="0"/>
              </a:spcBef>
              <a:spcAft>
                <a:spcPts val="0"/>
              </a:spcAft>
              <a:buNone/>
            </a:pPr>
            <a:endParaRPr/>
          </a:p>
        </p:txBody>
      </p:sp>
      <p:graphicFrame>
        <p:nvGraphicFramePr>
          <p:cNvPr id="259" name="Google Shape;259;gb065a87145_0_166"/>
          <p:cNvGraphicFramePr/>
          <p:nvPr/>
        </p:nvGraphicFramePr>
        <p:xfrm>
          <a:off x="439350" y="3473425"/>
          <a:ext cx="6712450" cy="1981125"/>
        </p:xfrm>
        <a:graphic>
          <a:graphicData uri="http://schemas.openxmlformats.org/drawingml/2006/table">
            <a:tbl>
              <a:tblPr>
                <a:noFill/>
                <a:tableStyleId>{93D9E636-F366-4EDF-8894-E7955D98C7D7}</a:tableStyleId>
              </a:tblPr>
              <a:tblGrid>
                <a:gridCol w="2983325">
                  <a:extLst>
                    <a:ext uri="{9D8B030D-6E8A-4147-A177-3AD203B41FA5}">
                      <a16:colId xmlns:a16="http://schemas.microsoft.com/office/drawing/2014/main" val="20000"/>
                    </a:ext>
                  </a:extLst>
                </a:gridCol>
                <a:gridCol w="853550">
                  <a:extLst>
                    <a:ext uri="{9D8B030D-6E8A-4147-A177-3AD203B41FA5}">
                      <a16:colId xmlns:a16="http://schemas.microsoft.com/office/drawing/2014/main" val="20001"/>
                    </a:ext>
                  </a:extLst>
                </a:gridCol>
                <a:gridCol w="853550">
                  <a:extLst>
                    <a:ext uri="{9D8B030D-6E8A-4147-A177-3AD203B41FA5}">
                      <a16:colId xmlns:a16="http://schemas.microsoft.com/office/drawing/2014/main" val="20002"/>
                    </a:ext>
                  </a:extLst>
                </a:gridCol>
                <a:gridCol w="824700">
                  <a:extLst>
                    <a:ext uri="{9D8B030D-6E8A-4147-A177-3AD203B41FA5}">
                      <a16:colId xmlns:a16="http://schemas.microsoft.com/office/drawing/2014/main" val="20003"/>
                    </a:ext>
                  </a:extLst>
                </a:gridCol>
                <a:gridCol w="1197325">
                  <a:extLst>
                    <a:ext uri="{9D8B030D-6E8A-4147-A177-3AD203B41FA5}">
                      <a16:colId xmlns:a16="http://schemas.microsoft.com/office/drawing/2014/main" val="20004"/>
                    </a:ext>
                  </a:extLst>
                </a:gridCol>
              </a:tblGrid>
              <a:tr h="396225">
                <a:tc>
                  <a:txBody>
                    <a:bodyPr/>
                    <a:lstStyle/>
                    <a:p>
                      <a:pPr marL="0" lvl="0" indent="0" algn="l" rtl="0">
                        <a:spcBef>
                          <a:spcPts val="0"/>
                        </a:spcBef>
                        <a:spcAft>
                          <a:spcPts val="0"/>
                        </a:spcAft>
                        <a:buNone/>
                      </a:pP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Recall</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FG</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IL</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Net Gain</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25">
                <a:tc>
                  <a:txBody>
                    <a:bodyPr/>
                    <a:lstStyle/>
                    <a:p>
                      <a:pPr marL="0" lvl="0" indent="0" algn="l" rtl="0">
                        <a:spcBef>
                          <a:spcPts val="0"/>
                        </a:spcBef>
                        <a:spcAft>
                          <a:spcPts val="0"/>
                        </a:spcAft>
                        <a:buNone/>
                      </a:pPr>
                      <a:r>
                        <a:rPr lang="en-US"/>
                        <a:t>Undersample w/o outliers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94.9%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6908</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7922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- 1014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US"/>
                        <a:t>Undersample LR</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90.8%</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6280</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3422</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+ 2857</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r>
                        <a:rPr lang="en-US"/>
                        <a:t>Oversample LR</a:t>
                      </a:r>
                      <a:endParaRPr/>
                    </a:p>
                  </a:txBody>
                  <a:tcPr marL="91425" marR="91425" marT="91425" marB="91425"/>
                </a:tc>
                <a:tc>
                  <a:txBody>
                    <a:bodyPr/>
                    <a:lstStyle/>
                    <a:p>
                      <a:pPr marL="0" lvl="0" indent="0" algn="l" rtl="0">
                        <a:spcBef>
                          <a:spcPts val="0"/>
                        </a:spcBef>
                        <a:spcAft>
                          <a:spcPts val="0"/>
                        </a:spcAft>
                        <a:buNone/>
                      </a:pPr>
                      <a:r>
                        <a:rPr lang="en-US"/>
                        <a:t>88.8%</a:t>
                      </a:r>
                      <a:endParaRPr/>
                    </a:p>
                  </a:txBody>
                  <a:tcPr marL="91425" marR="91425" marT="91425" marB="91425"/>
                </a:tc>
                <a:tc>
                  <a:txBody>
                    <a:bodyPr/>
                    <a:lstStyle/>
                    <a:p>
                      <a:pPr marL="0" lvl="0" indent="0" algn="l" rtl="0">
                        <a:spcBef>
                          <a:spcPts val="0"/>
                        </a:spcBef>
                        <a:spcAft>
                          <a:spcPts val="0"/>
                        </a:spcAft>
                        <a:buNone/>
                      </a:pPr>
                      <a:r>
                        <a:rPr lang="en-US"/>
                        <a:t>5966</a:t>
                      </a:r>
                      <a:endParaRPr/>
                    </a:p>
                  </a:txBody>
                  <a:tcPr marL="91425" marR="91425" marT="91425" marB="91425"/>
                </a:tc>
                <a:tc>
                  <a:txBody>
                    <a:bodyPr/>
                    <a:lstStyle/>
                    <a:p>
                      <a:pPr marL="0" lvl="0" indent="0" algn="l" rtl="0">
                        <a:spcBef>
                          <a:spcPts val="0"/>
                        </a:spcBef>
                        <a:spcAft>
                          <a:spcPts val="0"/>
                        </a:spcAft>
                        <a:buNone/>
                      </a:pPr>
                      <a:r>
                        <a:rPr lang="en-US"/>
                        <a:t>2026</a:t>
                      </a:r>
                      <a:endParaRPr/>
                    </a:p>
                  </a:txBody>
                  <a:tcPr marL="91425" marR="91425" marT="91425" marB="91425"/>
                </a:tc>
                <a:tc>
                  <a:txBody>
                    <a:bodyPr/>
                    <a:lstStyle/>
                    <a:p>
                      <a:pPr marL="0" lvl="0" indent="0" algn="l" rtl="0">
                        <a:spcBef>
                          <a:spcPts val="0"/>
                        </a:spcBef>
                        <a:spcAft>
                          <a:spcPts val="0"/>
                        </a:spcAft>
                        <a:buNone/>
                      </a:pPr>
                      <a:r>
                        <a:rPr lang="en-US"/>
                        <a:t>+ 3939</a:t>
                      </a:r>
                      <a:endParaRPr/>
                    </a:p>
                  </a:txBody>
                  <a:tcPr marL="91425" marR="91425" marT="91425" marB="91425"/>
                </a:tc>
                <a:extLst>
                  <a:ext uri="{0D108BD9-81ED-4DB2-BD59-A6C34878D82A}">
                    <a16:rowId xmlns:a16="http://schemas.microsoft.com/office/drawing/2014/main" val="10003"/>
                  </a:ext>
                </a:extLst>
              </a:tr>
              <a:tr h="396225">
                <a:tc>
                  <a:txBody>
                    <a:bodyPr/>
                    <a:lstStyle/>
                    <a:p>
                      <a:pPr marL="0" lvl="0" indent="0" algn="l" rtl="0">
                        <a:spcBef>
                          <a:spcPts val="0"/>
                        </a:spcBef>
                        <a:spcAft>
                          <a:spcPts val="0"/>
                        </a:spcAft>
                        <a:buNone/>
                      </a:pPr>
                      <a:r>
                        <a:rPr lang="en-US"/>
                        <a:t>Oversample DNN</a:t>
                      </a:r>
                      <a:endParaRPr/>
                    </a:p>
                  </a:txBody>
                  <a:tcPr marL="91425" marR="91425" marT="91425" marB="91425"/>
                </a:tc>
                <a:tc>
                  <a:txBody>
                    <a:bodyPr/>
                    <a:lstStyle/>
                    <a:p>
                      <a:pPr marL="0" lvl="0" indent="0" algn="l" rtl="0">
                        <a:spcBef>
                          <a:spcPts val="0"/>
                        </a:spcBef>
                        <a:spcAft>
                          <a:spcPts val="0"/>
                        </a:spcAft>
                        <a:buNone/>
                      </a:pPr>
                      <a:r>
                        <a:rPr lang="en-US"/>
                        <a:t>84.6%</a:t>
                      </a:r>
                      <a:endParaRPr/>
                    </a:p>
                  </a:txBody>
                  <a:tcPr marL="91425" marR="91425" marT="91425" marB="91425"/>
                </a:tc>
                <a:tc>
                  <a:txBody>
                    <a:bodyPr/>
                    <a:lstStyle/>
                    <a:p>
                      <a:pPr marL="0" lvl="0" indent="0" algn="l" rtl="0">
                        <a:spcBef>
                          <a:spcPts val="0"/>
                        </a:spcBef>
                        <a:spcAft>
                          <a:spcPts val="0"/>
                        </a:spcAft>
                        <a:buNone/>
                      </a:pPr>
                      <a:r>
                        <a:rPr lang="en-US"/>
                        <a:t>5338</a:t>
                      </a:r>
                      <a:endParaRPr/>
                    </a:p>
                  </a:txBody>
                  <a:tcPr marL="91425" marR="91425" marT="91425" marB="91425"/>
                </a:tc>
                <a:tc>
                  <a:txBody>
                    <a:bodyPr/>
                    <a:lstStyle/>
                    <a:p>
                      <a:pPr marL="0" lvl="0" indent="0" algn="l" rtl="0">
                        <a:spcBef>
                          <a:spcPts val="0"/>
                        </a:spcBef>
                        <a:spcAft>
                          <a:spcPts val="0"/>
                        </a:spcAft>
                        <a:buNone/>
                      </a:pPr>
                      <a:r>
                        <a:rPr lang="en-US"/>
                        <a:t>419</a:t>
                      </a:r>
                      <a:endParaRPr/>
                    </a:p>
                  </a:txBody>
                  <a:tcPr marL="91425" marR="91425" marT="91425" marB="91425"/>
                </a:tc>
                <a:tc>
                  <a:txBody>
                    <a:bodyPr/>
                    <a:lstStyle/>
                    <a:p>
                      <a:pPr marL="0" lvl="0" indent="0" algn="l" rtl="0">
                        <a:spcBef>
                          <a:spcPts val="0"/>
                        </a:spcBef>
                        <a:spcAft>
                          <a:spcPts val="0"/>
                        </a:spcAft>
                        <a:buNone/>
                      </a:pPr>
                      <a:r>
                        <a:rPr lang="en-US"/>
                        <a:t>+ 4918</a:t>
                      </a:r>
                      <a:endParaRPr/>
                    </a:p>
                  </a:txBody>
                  <a:tcPr marL="91425" marR="91425" marT="91425" marB="91425"/>
                </a:tc>
                <a:extLst>
                  <a:ext uri="{0D108BD9-81ED-4DB2-BD59-A6C34878D82A}">
                    <a16:rowId xmlns:a16="http://schemas.microsoft.com/office/drawing/2014/main" val="10004"/>
                  </a:ext>
                </a:extLst>
              </a:tr>
            </a:tbl>
          </a:graphicData>
        </a:graphic>
      </p:graphicFrame>
      <p:sp>
        <p:nvSpPr>
          <p:cNvPr id="260" name="Google Shape;260;gb065a87145_0_166"/>
          <p:cNvSpPr txBox="1"/>
          <p:nvPr/>
        </p:nvSpPr>
        <p:spPr>
          <a:xfrm>
            <a:off x="720450" y="2057400"/>
            <a:ext cx="5953500" cy="13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i="1"/>
              <a:t>FG = AVG(Transaction Amount) (TN - FN)</a:t>
            </a:r>
            <a:endParaRPr sz="1300" i="1"/>
          </a:p>
          <a:p>
            <a:pPr marL="0" lvl="0" indent="0" algn="l" rtl="0">
              <a:spcBef>
                <a:spcPts val="0"/>
              </a:spcBef>
              <a:spcAft>
                <a:spcPts val="0"/>
              </a:spcAft>
              <a:buNone/>
            </a:pPr>
            <a:r>
              <a:rPr lang="en-US" sz="1300" i="1"/>
              <a:t>IL = FP * AVG(Transaction Amount) * Interchange </a:t>
            </a:r>
            <a:endParaRPr sz="1300" i="1"/>
          </a:p>
          <a:p>
            <a:pPr marL="0" lvl="0" indent="0" algn="l" rtl="0">
              <a:spcBef>
                <a:spcPts val="0"/>
              </a:spcBef>
              <a:spcAft>
                <a:spcPts val="0"/>
              </a:spcAft>
              <a:buNone/>
            </a:pPr>
            <a:r>
              <a:rPr lang="en-US" sz="1300" i="1"/>
              <a:t>Assumptions:</a:t>
            </a:r>
            <a:endParaRPr sz="1300" i="1"/>
          </a:p>
          <a:p>
            <a:pPr marL="457200" lvl="0" indent="0" algn="l" rtl="0">
              <a:spcBef>
                <a:spcPts val="0"/>
              </a:spcBef>
              <a:spcAft>
                <a:spcPts val="0"/>
              </a:spcAft>
              <a:buNone/>
            </a:pPr>
            <a:r>
              <a:rPr lang="en-US" sz="1300" i="1"/>
              <a:t>AVG Transaction Amount in the test dataset is </a:t>
            </a:r>
            <a:r>
              <a:rPr lang="en-US" sz="1300" b="1" i="1"/>
              <a:t>78.5 </a:t>
            </a:r>
            <a:r>
              <a:rPr lang="en-US" sz="1300" b="1" i="1">
                <a:solidFill>
                  <a:schemeClr val="dk1"/>
                </a:solidFill>
              </a:rPr>
              <a:t>Euros</a:t>
            </a:r>
            <a:endParaRPr sz="1300" b="1" i="1">
              <a:solidFill>
                <a:schemeClr val="dk1"/>
              </a:solidFill>
            </a:endParaRPr>
          </a:p>
          <a:p>
            <a:pPr marL="457200" lvl="0" indent="0" algn="l" rtl="0">
              <a:spcBef>
                <a:spcPts val="0"/>
              </a:spcBef>
              <a:spcAft>
                <a:spcPts val="0"/>
              </a:spcAft>
              <a:buNone/>
            </a:pPr>
            <a:r>
              <a:rPr lang="en-US" sz="1300" i="1">
                <a:solidFill>
                  <a:schemeClr val="dk1"/>
                </a:solidFill>
              </a:rPr>
              <a:t>Interchange is </a:t>
            </a:r>
            <a:r>
              <a:rPr lang="en-US" sz="1300" b="1" i="1">
                <a:solidFill>
                  <a:schemeClr val="dk1"/>
                </a:solidFill>
              </a:rPr>
              <a:t>2%</a:t>
            </a:r>
            <a:r>
              <a:rPr lang="en-US" sz="1300" i="1">
                <a:solidFill>
                  <a:schemeClr val="dk1"/>
                </a:solidFill>
              </a:rPr>
              <a:t> from the Transaction Amount</a:t>
            </a:r>
            <a:endParaRPr sz="1300" i="1">
              <a:solidFill>
                <a:schemeClr val="dk1"/>
              </a:solidFill>
            </a:endParaRPr>
          </a:p>
          <a:p>
            <a:pPr marL="457200" lvl="0" indent="0" algn="l" rtl="0">
              <a:spcBef>
                <a:spcPts val="0"/>
              </a:spcBef>
              <a:spcAft>
                <a:spcPts val="0"/>
              </a:spcAft>
              <a:buNone/>
            </a:pPr>
            <a:r>
              <a:rPr lang="en-US" sz="1300" i="1">
                <a:solidFill>
                  <a:schemeClr val="dk1"/>
                </a:solidFill>
              </a:rPr>
              <a:t>Using the </a:t>
            </a:r>
            <a:r>
              <a:rPr lang="en-US" sz="1300" b="1" i="1">
                <a:solidFill>
                  <a:schemeClr val="dk1"/>
                </a:solidFill>
              </a:rPr>
              <a:t>test </a:t>
            </a:r>
            <a:r>
              <a:rPr lang="en-US" sz="1300" i="1">
                <a:solidFill>
                  <a:schemeClr val="dk1"/>
                </a:solidFill>
              </a:rPr>
              <a:t>dataset </a:t>
            </a:r>
            <a:endParaRPr sz="1300" i="1">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4FB6B3-CC12-A84B-9CD2-6D289CCFCFAD}"/>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15584A71-3172-B342-99EF-3493CEB84436}"/>
              </a:ext>
            </a:extLst>
          </p:cNvPr>
          <p:cNvSpPr>
            <a:spLocks noGrp="1"/>
          </p:cNvSpPr>
          <p:nvPr>
            <p:ph type="title"/>
          </p:nvPr>
        </p:nvSpPr>
        <p:spPr/>
        <p:txBody>
          <a:bodyPr/>
          <a:lstStyle/>
          <a:p>
            <a:r>
              <a:rPr lang="en-US" dirty="0" err="1"/>
              <a:t>Sagemaker</a:t>
            </a:r>
            <a:r>
              <a:rPr lang="en-US" dirty="0"/>
              <a:t> Demo</a:t>
            </a:r>
          </a:p>
        </p:txBody>
      </p:sp>
      <p:pic>
        <p:nvPicPr>
          <p:cNvPr id="4" name="Picture 3">
            <a:extLst>
              <a:ext uri="{FF2B5EF4-FFF2-40B4-BE49-F238E27FC236}">
                <a16:creationId xmlns:a16="http://schemas.microsoft.com/office/drawing/2014/main" id="{5AD96EBA-FA34-5947-9C63-86B2A2D1D942}"/>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90587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D2B9CF-1B54-E340-938F-00C8EC39ADCE}"/>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E42E1A5D-3595-6645-BD03-D51B08B0D544}"/>
              </a:ext>
            </a:extLst>
          </p:cNvPr>
          <p:cNvSpPr>
            <a:spLocks noGrp="1"/>
          </p:cNvSpPr>
          <p:nvPr>
            <p:ph type="title"/>
          </p:nvPr>
        </p:nvSpPr>
        <p:spPr/>
        <p:txBody>
          <a:bodyPr/>
          <a:lstStyle/>
          <a:p>
            <a:r>
              <a:rPr lang="en-US" dirty="0" err="1"/>
              <a:t>QuickSight</a:t>
            </a:r>
            <a:r>
              <a:rPr lang="en-US" dirty="0"/>
              <a:t> Demo</a:t>
            </a:r>
          </a:p>
        </p:txBody>
      </p:sp>
      <p:pic>
        <p:nvPicPr>
          <p:cNvPr id="4" name="Picture 3">
            <a:extLst>
              <a:ext uri="{FF2B5EF4-FFF2-40B4-BE49-F238E27FC236}">
                <a16:creationId xmlns:a16="http://schemas.microsoft.com/office/drawing/2014/main" id="{881F228F-BB1D-9744-9592-8D7E93C2FF7A}"/>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811333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4"/>
          <p:cNvSpPr txBox="1">
            <a:spLocks noGrp="1"/>
          </p:cNvSpPr>
          <p:nvPr>
            <p:ph type="body" idx="1"/>
          </p:nvPr>
        </p:nvSpPr>
        <p:spPr>
          <a:xfrm>
            <a:off x="141050" y="855251"/>
            <a:ext cx="8277000" cy="7093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Clr>
                <a:schemeClr val="dk1"/>
              </a:buClr>
              <a:buSzPts val="1100"/>
              <a:buFont typeface="Arial"/>
              <a:buNone/>
            </a:pPr>
            <a:endParaRPr sz="2000">
              <a:solidFill>
                <a:schemeClr val="dk1"/>
              </a:solidFill>
              <a:latin typeface="Calibri"/>
              <a:ea typeface="Calibri"/>
              <a:cs typeface="Calibri"/>
              <a:sym typeface="Calibri"/>
            </a:endParaRPr>
          </a:p>
          <a:p>
            <a:pPr marL="0" lvl="0" indent="0" algn="l" rtl="0">
              <a:lnSpc>
                <a:spcPct val="115000"/>
              </a:lnSpc>
              <a:spcBef>
                <a:spcPts val="800"/>
              </a:spcBef>
              <a:spcAft>
                <a:spcPts val="800"/>
              </a:spcAft>
              <a:buSzPts val="1100"/>
              <a:buNone/>
            </a:pPr>
            <a:endParaRPr/>
          </a:p>
        </p:txBody>
      </p:sp>
      <p:sp>
        <p:nvSpPr>
          <p:cNvPr id="93" name="Google Shape;93;p4"/>
          <p:cNvSpPr txBox="1">
            <a:spLocks noGrp="1"/>
          </p:cNvSpPr>
          <p:nvPr>
            <p:ph type="title"/>
          </p:nvPr>
        </p:nvSpPr>
        <p:spPr>
          <a:xfrm>
            <a:off x="141051" y="46367"/>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Times" pitchFamily="2" charset="0"/>
                <a:ea typeface="Calibri"/>
                <a:cs typeface="Calibri"/>
                <a:sym typeface="Calibri"/>
              </a:rPr>
              <a:t>Dataset description:</a:t>
            </a:r>
            <a:endParaRPr dirty="0">
              <a:solidFill>
                <a:srgbClr val="711806"/>
              </a:solidFill>
              <a:latin typeface="Times" pitchFamily="2" charset="0"/>
              <a:ea typeface="Calibri"/>
              <a:cs typeface="Calibri"/>
              <a:sym typeface="Calibri"/>
            </a:endParaRPr>
          </a:p>
        </p:txBody>
      </p:sp>
      <p:sp>
        <p:nvSpPr>
          <p:cNvPr id="94" name="Google Shape;94;p4"/>
          <p:cNvSpPr txBox="1">
            <a:spLocks noGrp="1"/>
          </p:cNvSpPr>
          <p:nvPr>
            <p:ph type="body" idx="1"/>
          </p:nvPr>
        </p:nvSpPr>
        <p:spPr>
          <a:xfrm>
            <a:off x="141050" y="1016225"/>
            <a:ext cx="8734800" cy="4156800"/>
          </a:xfrm>
          <a:prstGeom prst="rect">
            <a:avLst/>
          </a:prstGeom>
          <a:noFill/>
          <a:ln>
            <a:noFill/>
          </a:ln>
        </p:spPr>
        <p:txBody>
          <a:bodyPr spcFirstLastPara="1" wrap="square" lIns="91425" tIns="45700" rIns="91425" bIns="45700" anchor="t" anchorCtr="0">
            <a:noAutofit/>
          </a:bodyPr>
          <a:lstStyle/>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The datasets we are using is project is contains transactions made by credit cards in September 2013 by European cardholders.</a:t>
            </a:r>
            <a:endParaRPr sz="1900" dirty="0">
              <a:solidFill>
                <a:schemeClr val="dk1"/>
              </a:solidFill>
              <a:latin typeface="Times" pitchFamily="2" charset="0"/>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The dataset presents transactions that occurred in two days, where we have 492 frauds out of 284,807 transactions.</a:t>
            </a:r>
            <a:endParaRPr sz="1900" dirty="0">
              <a:solidFill>
                <a:schemeClr val="dk1"/>
              </a:solidFill>
              <a:latin typeface="Times" pitchFamily="2" charset="0"/>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The dataset is highly unbalanced, the positive class (frauds) account for 0.172% of all transactions.</a:t>
            </a:r>
            <a:endParaRPr sz="1900" dirty="0">
              <a:solidFill>
                <a:schemeClr val="dk1"/>
              </a:solidFill>
              <a:latin typeface="Times" pitchFamily="2" charset="0"/>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The dataset contains only numeric input variables which are the result of a PCA transformation. </a:t>
            </a:r>
            <a:endParaRPr sz="1900" dirty="0">
              <a:solidFill>
                <a:schemeClr val="dk1"/>
              </a:solidFill>
              <a:latin typeface="Times" pitchFamily="2" charset="0"/>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Due to confidentiality most of features has been transformed V1, V2, … V28, except 'Time' and 'Amount'. </a:t>
            </a:r>
            <a:endParaRPr sz="2000" dirty="0">
              <a:solidFill>
                <a:schemeClr val="dk1"/>
              </a:solidFill>
              <a:latin typeface="Times" pitchFamily="2" charset="0"/>
              <a:ea typeface="Calibri"/>
              <a:cs typeface="Calibri"/>
              <a:sym typeface="Calibri"/>
            </a:endParaRPr>
          </a:p>
        </p:txBody>
      </p:sp>
      <p:pic>
        <p:nvPicPr>
          <p:cNvPr id="5" name="Picture 4">
            <a:extLst>
              <a:ext uri="{FF2B5EF4-FFF2-40B4-BE49-F238E27FC236}">
                <a16:creationId xmlns:a16="http://schemas.microsoft.com/office/drawing/2014/main" id="{665500E8-6F99-534D-9185-1F00952BD186}"/>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b065a87145_0_179"/>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266" name="Google Shape;266;gb065a87145_0_179"/>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Thank you </a:t>
            </a:r>
            <a:endParaRPr dirty="0"/>
          </a:p>
        </p:txBody>
      </p:sp>
      <p:pic>
        <p:nvPicPr>
          <p:cNvPr id="4" name="Picture 3">
            <a:extLst>
              <a:ext uri="{FF2B5EF4-FFF2-40B4-BE49-F238E27FC236}">
                <a16:creationId xmlns:a16="http://schemas.microsoft.com/office/drawing/2014/main" id="{9E74A87A-196D-D64B-9973-BF115CF298A3}"/>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body" idx="1"/>
          </p:nvPr>
        </p:nvSpPr>
        <p:spPr>
          <a:xfrm>
            <a:off x="276300" y="907485"/>
            <a:ext cx="8218200" cy="4682100"/>
          </a:xfrm>
          <a:prstGeom prst="rect">
            <a:avLst/>
          </a:prstGeom>
          <a:noFill/>
          <a:ln>
            <a:noFill/>
          </a:ln>
        </p:spPr>
        <p:txBody>
          <a:bodyPr spcFirstLastPara="1" wrap="square" lIns="91425" tIns="45700" rIns="91425" bIns="45700" anchor="t" anchorCtr="0">
            <a:noAutofit/>
          </a:bodyPr>
          <a:lstStyle/>
          <a:p>
            <a:pPr marL="76200" lvl="0" indent="0" algn="l" rtl="0">
              <a:lnSpc>
                <a:spcPct val="118181"/>
              </a:lnSpc>
              <a:spcBef>
                <a:spcPts val="800"/>
              </a:spcBef>
              <a:spcAft>
                <a:spcPts val="0"/>
              </a:spcAft>
              <a:buSzPts val="2400"/>
              <a:buNone/>
            </a:pPr>
            <a:r>
              <a:rPr lang="en-US" sz="1500" dirty="0">
                <a:solidFill>
                  <a:schemeClr val="dk1"/>
                </a:solidFill>
                <a:latin typeface="Times" pitchFamily="2" charset="0"/>
                <a:ea typeface="Calibri"/>
                <a:cs typeface="Calibri"/>
                <a:sym typeface="Calibri"/>
              </a:rPr>
              <a:t>The nature of the card payment transaction and its attributes impose some challenges to have a standardized approach to build a fraud detection system. Some of these challenges are explained in the following list: </a:t>
            </a:r>
            <a:endParaRPr dirty="0">
              <a:latin typeface="Times" pitchFamily="2" charset="0"/>
            </a:endParaRPr>
          </a:p>
          <a:p>
            <a:pPr marL="914400" lvl="1" indent="-381000" algn="l" rtl="0">
              <a:lnSpc>
                <a:spcPct val="118181"/>
              </a:lnSpc>
              <a:spcBef>
                <a:spcPts val="800"/>
              </a:spcBef>
              <a:spcAft>
                <a:spcPts val="0"/>
              </a:spcAft>
              <a:buSzPts val="2200"/>
              <a:buFont typeface="Arial"/>
              <a:buChar char="•"/>
            </a:pPr>
            <a:r>
              <a:rPr lang="en-US" sz="1500" b="1" dirty="0">
                <a:solidFill>
                  <a:schemeClr val="dk1"/>
                </a:solidFill>
                <a:latin typeface="Times" pitchFamily="2" charset="0"/>
                <a:ea typeface="Calibri"/>
                <a:cs typeface="Calibri"/>
                <a:sym typeface="Calibri"/>
              </a:rPr>
              <a:t>Data irregularity</a:t>
            </a:r>
            <a:r>
              <a:rPr lang="en-US" sz="1500" dirty="0">
                <a:solidFill>
                  <a:schemeClr val="dk1"/>
                </a:solidFill>
                <a:latin typeface="Times" pitchFamily="2" charset="0"/>
                <a:ea typeface="Calibri"/>
                <a:cs typeface="Calibri"/>
                <a:sym typeface="Calibri"/>
              </a:rPr>
              <a:t>: As highlighted in the previous section, credit card transactions data are highly imbalanced because only a very few fraction of the transactions are fraudulent</a:t>
            </a:r>
            <a:endParaRPr dirty="0">
              <a:latin typeface="Times" pitchFamily="2" charset="0"/>
            </a:endParaRPr>
          </a:p>
          <a:p>
            <a:pPr marL="914400" lvl="1" indent="-381000" algn="l" rtl="0">
              <a:lnSpc>
                <a:spcPct val="118181"/>
              </a:lnSpc>
              <a:spcBef>
                <a:spcPts val="800"/>
              </a:spcBef>
              <a:spcAft>
                <a:spcPts val="0"/>
              </a:spcAft>
              <a:buSzPts val="2200"/>
              <a:buFont typeface="Arial"/>
              <a:buChar char="•"/>
            </a:pPr>
            <a:r>
              <a:rPr lang="en-US" sz="1500" b="1" dirty="0">
                <a:solidFill>
                  <a:schemeClr val="dk1"/>
                </a:solidFill>
                <a:latin typeface="Times" pitchFamily="2" charset="0"/>
                <a:ea typeface="Calibri"/>
                <a:cs typeface="Calibri"/>
                <a:sym typeface="Calibri"/>
              </a:rPr>
              <a:t>Secure nature of the data</a:t>
            </a:r>
            <a:r>
              <a:rPr lang="en-US" sz="1500" dirty="0">
                <a:solidFill>
                  <a:schemeClr val="dk1"/>
                </a:solidFill>
                <a:latin typeface="Times" pitchFamily="2" charset="0"/>
                <a:ea typeface="Calibri"/>
                <a:cs typeface="Calibri"/>
                <a:sym typeface="Calibri"/>
              </a:rPr>
              <a:t>: The credit card data and other attributes has to follow different security regulations with regards to confidentiality and privacy which restrict the sharing of the data between multiple institutions.</a:t>
            </a:r>
            <a:endParaRPr dirty="0">
              <a:latin typeface="Times" pitchFamily="2" charset="0"/>
            </a:endParaRPr>
          </a:p>
          <a:p>
            <a:pPr marL="914400" lvl="1" indent="-381000" algn="l" rtl="0">
              <a:lnSpc>
                <a:spcPct val="118181"/>
              </a:lnSpc>
              <a:spcBef>
                <a:spcPts val="800"/>
              </a:spcBef>
              <a:spcAft>
                <a:spcPts val="0"/>
              </a:spcAft>
              <a:buSzPts val="2200"/>
              <a:buFont typeface="Arial"/>
              <a:buChar char="•"/>
            </a:pPr>
            <a:r>
              <a:rPr lang="en-US" sz="1500" b="1" dirty="0">
                <a:solidFill>
                  <a:schemeClr val="dk1"/>
                </a:solidFill>
                <a:latin typeface="Times" pitchFamily="2" charset="0"/>
                <a:ea typeface="Calibri"/>
                <a:cs typeface="Calibri"/>
                <a:sym typeface="Calibri"/>
              </a:rPr>
              <a:t>Precision and recall impact</a:t>
            </a:r>
            <a:r>
              <a:rPr lang="en-US" sz="1500" dirty="0">
                <a:solidFill>
                  <a:schemeClr val="dk1"/>
                </a:solidFill>
                <a:latin typeface="Times" pitchFamily="2" charset="0"/>
                <a:ea typeface="Calibri"/>
                <a:cs typeface="Calibri"/>
                <a:sym typeface="Calibri"/>
              </a:rPr>
              <a:t>: The criteria of model selection has to consider the high impact of false negative compared to false positive classification</a:t>
            </a:r>
            <a:endParaRPr dirty="0">
              <a:latin typeface="Times" pitchFamily="2" charset="0"/>
            </a:endParaRPr>
          </a:p>
          <a:p>
            <a:pPr marL="914400" lvl="1" indent="-381000" algn="l" rtl="0">
              <a:lnSpc>
                <a:spcPct val="118181"/>
              </a:lnSpc>
              <a:spcBef>
                <a:spcPts val="800"/>
              </a:spcBef>
              <a:spcAft>
                <a:spcPts val="0"/>
              </a:spcAft>
              <a:buSzPts val="2200"/>
              <a:buFont typeface="Arial"/>
              <a:buChar char="•"/>
            </a:pPr>
            <a:r>
              <a:rPr lang="en-US" sz="1500" b="1" dirty="0">
                <a:solidFill>
                  <a:schemeClr val="dk1"/>
                </a:solidFill>
                <a:latin typeface="Times" pitchFamily="2" charset="0"/>
                <a:ea typeface="Calibri"/>
                <a:cs typeface="Calibri"/>
                <a:sym typeface="Calibri"/>
              </a:rPr>
              <a:t>Commercial aspects and user experience</a:t>
            </a:r>
            <a:r>
              <a:rPr lang="en-US" sz="1500" dirty="0">
                <a:solidFill>
                  <a:schemeClr val="dk1"/>
                </a:solidFill>
                <a:latin typeface="Times" pitchFamily="2" charset="0"/>
                <a:ea typeface="Calibri"/>
                <a:cs typeface="Calibri"/>
                <a:sym typeface="Calibri"/>
              </a:rPr>
              <a:t>: Since the majority of credit card transaction are not of a very high dollar value, the cost of prevention and the impact to the user experience in terms of speed has to considered when processing the data and defining the best model</a:t>
            </a:r>
            <a:endParaRPr dirty="0">
              <a:latin typeface="Times" pitchFamily="2" charset="0"/>
            </a:endParaRPr>
          </a:p>
          <a:p>
            <a:pPr marL="0" lvl="0" indent="0" algn="l" rtl="0">
              <a:lnSpc>
                <a:spcPct val="142857"/>
              </a:lnSpc>
              <a:spcBef>
                <a:spcPts val="1400"/>
              </a:spcBef>
              <a:spcAft>
                <a:spcPts val="1400"/>
              </a:spcAft>
              <a:buSzPts val="2400"/>
              <a:buNone/>
            </a:pPr>
            <a:endParaRPr sz="1500" dirty="0">
              <a:solidFill>
                <a:schemeClr val="dk1"/>
              </a:solidFill>
              <a:latin typeface="Times" pitchFamily="2" charset="0"/>
              <a:ea typeface="Calibri"/>
              <a:cs typeface="Calibri"/>
              <a:sym typeface="Calibri"/>
            </a:endParaRPr>
          </a:p>
        </p:txBody>
      </p:sp>
      <p:sp>
        <p:nvSpPr>
          <p:cNvPr id="272" name="Google Shape;272;p5"/>
          <p:cNvSpPr txBox="1">
            <a:spLocks noGrp="1"/>
          </p:cNvSpPr>
          <p:nvPr>
            <p:ph type="title"/>
          </p:nvPr>
        </p:nvSpPr>
        <p:spPr>
          <a:xfrm>
            <a:off x="394375" y="121199"/>
            <a:ext cx="7756200" cy="738900"/>
          </a:xfrm>
          <a:prstGeom prst="rect">
            <a:avLst/>
          </a:prstGeom>
          <a:noFill/>
          <a:ln>
            <a:noFill/>
          </a:ln>
        </p:spPr>
        <p:txBody>
          <a:bodyPr spcFirstLastPara="1" wrap="square" lIns="91425" tIns="45700" rIns="91425" bIns="45700" anchor="t" anchorCtr="0">
            <a:noAutofit/>
          </a:bodyPr>
          <a:lstStyle/>
          <a:p>
            <a:pPr marL="0" lvl="0" indent="0" algn="l" rtl="0">
              <a:lnSpc>
                <a:spcPct val="118181"/>
              </a:lnSpc>
              <a:spcBef>
                <a:spcPts val="800"/>
              </a:spcBef>
              <a:spcAft>
                <a:spcPts val="800"/>
              </a:spcAft>
              <a:buClr>
                <a:schemeClr val="dk1"/>
              </a:buClr>
              <a:buSzPts val="1100"/>
              <a:buNone/>
            </a:pPr>
            <a:r>
              <a:rPr lang="en-US" dirty="0">
                <a:solidFill>
                  <a:srgbClr val="711806"/>
                </a:solidFill>
                <a:latin typeface="Calibri"/>
                <a:ea typeface="Calibri"/>
                <a:cs typeface="Calibri"/>
                <a:sym typeface="Calibri"/>
              </a:rPr>
              <a:t>The data challenge</a:t>
            </a:r>
            <a:br>
              <a:rPr lang="en-US" b="0" dirty="0"/>
            </a:br>
            <a:endParaRPr dirty="0">
              <a:solidFill>
                <a:srgbClr val="711806"/>
              </a:solidFill>
              <a:latin typeface="Cambria Math"/>
              <a:ea typeface="Cambria Math"/>
              <a:cs typeface="Cambria Math"/>
              <a:sym typeface="Cambria Math"/>
            </a:endParaRPr>
          </a:p>
        </p:txBody>
      </p:sp>
      <p:pic>
        <p:nvPicPr>
          <p:cNvPr id="4" name="Picture 3">
            <a:extLst>
              <a:ext uri="{FF2B5EF4-FFF2-40B4-BE49-F238E27FC236}">
                <a16:creationId xmlns:a16="http://schemas.microsoft.com/office/drawing/2014/main" id="{364F016C-81E6-834F-86DC-CF753E8D892F}"/>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0DF5B-0374-B64C-9948-B72870E71559}"/>
              </a:ext>
            </a:extLst>
          </p:cNvPr>
          <p:cNvPicPr>
            <a:picLocks noChangeAspect="1"/>
          </p:cNvPicPr>
          <p:nvPr/>
        </p:nvPicPr>
        <p:blipFill>
          <a:blip r:embed="rId2"/>
          <a:stretch>
            <a:fillRect/>
          </a:stretch>
        </p:blipFill>
        <p:spPr>
          <a:xfrm>
            <a:off x="0" y="5448300"/>
            <a:ext cx="7848600" cy="1409700"/>
          </a:xfrm>
          <a:prstGeom prst="rect">
            <a:avLst/>
          </a:prstGeom>
        </p:spPr>
      </p:pic>
      <p:sp>
        <p:nvSpPr>
          <p:cNvPr id="3" name="Title 2">
            <a:extLst>
              <a:ext uri="{FF2B5EF4-FFF2-40B4-BE49-F238E27FC236}">
                <a16:creationId xmlns:a16="http://schemas.microsoft.com/office/drawing/2014/main" id="{F2E60AAC-E74F-B54A-8159-0EAFAC55B99C}"/>
              </a:ext>
            </a:extLst>
          </p:cNvPr>
          <p:cNvSpPr>
            <a:spLocks noGrp="1"/>
          </p:cNvSpPr>
          <p:nvPr>
            <p:ph type="title"/>
          </p:nvPr>
        </p:nvSpPr>
        <p:spPr/>
        <p:txBody>
          <a:bodyPr/>
          <a:lstStyle/>
          <a:p>
            <a:r>
              <a:rPr lang="en-US" dirty="0">
                <a:latin typeface="Times" pitchFamily="2" charset="0"/>
              </a:rPr>
              <a:t>High Level Project Overview</a:t>
            </a:r>
          </a:p>
        </p:txBody>
      </p:sp>
      <p:graphicFrame>
        <p:nvGraphicFramePr>
          <p:cNvPr id="5" name="Diagram 4">
            <a:extLst>
              <a:ext uri="{FF2B5EF4-FFF2-40B4-BE49-F238E27FC236}">
                <a16:creationId xmlns:a16="http://schemas.microsoft.com/office/drawing/2014/main" id="{F9E7E6D8-0521-F34F-B602-ECE1652D0D55}"/>
              </a:ext>
            </a:extLst>
          </p:cNvPr>
          <p:cNvGraphicFramePr/>
          <p:nvPr>
            <p:extLst>
              <p:ext uri="{D42A27DB-BD31-4B8C-83A1-F6EECF244321}">
                <p14:modId xmlns:p14="http://schemas.microsoft.com/office/powerpoint/2010/main" val="663266752"/>
              </p:ext>
            </p:extLst>
          </p:nvPr>
        </p:nvGraphicFramePr>
        <p:xfrm>
          <a:off x="554182" y="1995055"/>
          <a:ext cx="8063345" cy="2535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2247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7D949A-DDF1-BF4C-A951-F344B564761C}"/>
              </a:ext>
            </a:extLst>
          </p:cNvPr>
          <p:cNvPicPr>
            <a:picLocks noChangeAspect="1"/>
          </p:cNvPicPr>
          <p:nvPr/>
        </p:nvPicPr>
        <p:blipFill>
          <a:blip r:embed="rId3"/>
          <a:stretch>
            <a:fillRect/>
          </a:stretch>
        </p:blipFill>
        <p:spPr>
          <a:xfrm>
            <a:off x="0" y="5448300"/>
            <a:ext cx="7848600" cy="1409700"/>
          </a:xfrm>
          <a:prstGeom prst="rect">
            <a:avLst/>
          </a:prstGeom>
        </p:spPr>
      </p:pic>
      <p:sp>
        <p:nvSpPr>
          <p:cNvPr id="3" name="Title 2">
            <a:extLst>
              <a:ext uri="{FF2B5EF4-FFF2-40B4-BE49-F238E27FC236}">
                <a16:creationId xmlns:a16="http://schemas.microsoft.com/office/drawing/2014/main" id="{C6ED7307-9633-F942-965C-F68F24228B4D}"/>
              </a:ext>
            </a:extLst>
          </p:cNvPr>
          <p:cNvSpPr>
            <a:spLocks noGrp="1"/>
          </p:cNvSpPr>
          <p:nvPr>
            <p:ph type="title"/>
          </p:nvPr>
        </p:nvSpPr>
        <p:spPr/>
        <p:txBody>
          <a:bodyPr/>
          <a:lstStyle/>
          <a:p>
            <a:r>
              <a:rPr lang="en-US" dirty="0"/>
              <a:t>ML </a:t>
            </a:r>
            <a:r>
              <a:rPr lang="en-US" dirty="0">
                <a:latin typeface="Times" pitchFamily="2" charset="0"/>
              </a:rPr>
              <a:t>Implementation</a:t>
            </a:r>
          </a:p>
        </p:txBody>
      </p:sp>
      <p:graphicFrame>
        <p:nvGraphicFramePr>
          <p:cNvPr id="8" name="Diagram 7">
            <a:extLst>
              <a:ext uri="{FF2B5EF4-FFF2-40B4-BE49-F238E27FC236}">
                <a16:creationId xmlns:a16="http://schemas.microsoft.com/office/drawing/2014/main" id="{4D8E22F6-BE6A-BE4F-9146-B5AF70D3D067}"/>
              </a:ext>
            </a:extLst>
          </p:cNvPr>
          <p:cNvGraphicFramePr/>
          <p:nvPr>
            <p:extLst>
              <p:ext uri="{D42A27DB-BD31-4B8C-83A1-F6EECF244321}">
                <p14:modId xmlns:p14="http://schemas.microsoft.com/office/powerpoint/2010/main" val="1865347558"/>
              </p:ext>
            </p:extLst>
          </p:nvPr>
        </p:nvGraphicFramePr>
        <p:xfrm>
          <a:off x="1343891" y="139700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63166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g11a9762eb52_0_0"/>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US" dirty="0" err="1">
                <a:latin typeface="Times" pitchFamily="2" charset="0"/>
              </a:rPr>
              <a:t>QuickSight</a:t>
            </a:r>
            <a:endParaRPr dirty="0">
              <a:latin typeface="Times" pitchFamily="2" charset="0"/>
            </a:endParaRPr>
          </a:p>
          <a:p>
            <a:pPr marL="457200" lvl="0" indent="-381000" algn="l" rtl="0">
              <a:spcBef>
                <a:spcPts val="0"/>
              </a:spcBef>
              <a:spcAft>
                <a:spcPts val="0"/>
              </a:spcAft>
              <a:buSzPts val="2400"/>
              <a:buChar char="●"/>
            </a:pPr>
            <a:r>
              <a:rPr lang="en-US" dirty="0" err="1">
                <a:latin typeface="Times" pitchFamily="2" charset="0"/>
              </a:rPr>
              <a:t>SageMaker</a:t>
            </a:r>
            <a:r>
              <a:rPr lang="en-US" dirty="0">
                <a:latin typeface="Times" pitchFamily="2" charset="0"/>
              </a:rPr>
              <a:t> </a:t>
            </a:r>
            <a:endParaRPr dirty="0">
              <a:latin typeface="Times" pitchFamily="2" charset="0"/>
            </a:endParaRPr>
          </a:p>
          <a:p>
            <a:pPr marL="457200" lvl="0" indent="-381000" algn="l" rtl="0">
              <a:spcBef>
                <a:spcPts val="0"/>
              </a:spcBef>
              <a:spcAft>
                <a:spcPts val="0"/>
              </a:spcAft>
              <a:buSzPts val="2400"/>
              <a:buChar char="●"/>
            </a:pPr>
            <a:r>
              <a:rPr lang="en-US" dirty="0">
                <a:latin typeface="Times" pitchFamily="2" charset="0"/>
              </a:rPr>
              <a:t>S3</a:t>
            </a:r>
            <a:endParaRPr dirty="0">
              <a:latin typeface="Times" pitchFamily="2" charset="0"/>
            </a:endParaRPr>
          </a:p>
          <a:p>
            <a:pPr marL="457200" lvl="0" indent="-381000" algn="l" rtl="0">
              <a:spcBef>
                <a:spcPts val="0"/>
              </a:spcBef>
              <a:spcAft>
                <a:spcPts val="0"/>
              </a:spcAft>
              <a:buSzPts val="2400"/>
              <a:buChar char="●"/>
            </a:pPr>
            <a:r>
              <a:rPr lang="en-US" dirty="0">
                <a:latin typeface="Times" pitchFamily="2" charset="0"/>
              </a:rPr>
              <a:t>IAM policies</a:t>
            </a:r>
            <a:endParaRPr dirty="0">
              <a:latin typeface="Times" pitchFamily="2" charset="0"/>
            </a:endParaRPr>
          </a:p>
          <a:p>
            <a:pPr marL="457200" lvl="0" indent="-381000" algn="l" rtl="0">
              <a:spcBef>
                <a:spcPts val="0"/>
              </a:spcBef>
              <a:spcAft>
                <a:spcPts val="0"/>
              </a:spcAft>
              <a:buSzPts val="2400"/>
              <a:buChar char="●"/>
            </a:pPr>
            <a:r>
              <a:rPr lang="en-US" dirty="0" err="1">
                <a:latin typeface="Times" pitchFamily="2" charset="0"/>
              </a:rPr>
              <a:t>Keras</a:t>
            </a:r>
            <a:r>
              <a:rPr lang="en-US" dirty="0">
                <a:latin typeface="Times" pitchFamily="2" charset="0"/>
              </a:rPr>
              <a:t> </a:t>
            </a:r>
            <a:r>
              <a:rPr lang="en-US" dirty="0" err="1">
                <a:latin typeface="Times" pitchFamily="2" charset="0"/>
              </a:rPr>
              <a:t>Boto</a:t>
            </a:r>
            <a:r>
              <a:rPr lang="en-US" dirty="0">
                <a:latin typeface="Times" pitchFamily="2" charset="0"/>
              </a:rPr>
              <a:t> Usage</a:t>
            </a:r>
            <a:endParaRPr dirty="0">
              <a:latin typeface="Times" pitchFamily="2" charset="0"/>
            </a:endParaRPr>
          </a:p>
          <a:p>
            <a:pPr marL="457200" lvl="0" indent="-381000" algn="l" rtl="0">
              <a:spcBef>
                <a:spcPts val="0"/>
              </a:spcBef>
              <a:spcAft>
                <a:spcPts val="0"/>
              </a:spcAft>
              <a:buSzPts val="2400"/>
              <a:buChar char="●"/>
            </a:pPr>
            <a:r>
              <a:rPr lang="en-US" dirty="0">
                <a:latin typeface="Times" pitchFamily="2" charset="0"/>
              </a:rPr>
              <a:t>VPCs</a:t>
            </a:r>
            <a:endParaRPr dirty="0">
              <a:latin typeface="Times" pitchFamily="2" charset="0"/>
            </a:endParaRPr>
          </a:p>
          <a:p>
            <a:pPr marL="457200" lvl="0" indent="-381000" algn="l" rtl="0">
              <a:spcBef>
                <a:spcPts val="0"/>
              </a:spcBef>
              <a:spcAft>
                <a:spcPts val="0"/>
              </a:spcAft>
              <a:buSzPts val="2400"/>
              <a:buChar char="●"/>
            </a:pPr>
            <a:r>
              <a:rPr lang="en-US" dirty="0" err="1">
                <a:latin typeface="Times" pitchFamily="2" charset="0"/>
              </a:rPr>
              <a:t>AutoML</a:t>
            </a:r>
            <a:endParaRPr dirty="0">
              <a:latin typeface="Times" pitchFamily="2" charset="0"/>
            </a:endParaRPr>
          </a:p>
          <a:p>
            <a:pPr marL="457200" lvl="0" indent="0" algn="l" rtl="0">
              <a:spcBef>
                <a:spcPts val="480"/>
              </a:spcBef>
              <a:spcAft>
                <a:spcPts val="0"/>
              </a:spcAft>
              <a:buNone/>
            </a:pPr>
            <a:endParaRPr dirty="0">
              <a:latin typeface="Times" pitchFamily="2" charset="0"/>
            </a:endParaRPr>
          </a:p>
          <a:p>
            <a:pPr marL="457200" lvl="0" indent="0" algn="l" rtl="0">
              <a:spcBef>
                <a:spcPts val="480"/>
              </a:spcBef>
              <a:spcAft>
                <a:spcPts val="0"/>
              </a:spcAft>
              <a:buNone/>
            </a:pPr>
            <a:endParaRPr dirty="0">
              <a:latin typeface="Times" pitchFamily="2" charset="0"/>
            </a:endParaRPr>
          </a:p>
        </p:txBody>
      </p:sp>
      <p:sp>
        <p:nvSpPr>
          <p:cNvPr id="68" name="Google Shape;68;g11a9762eb52_0_0"/>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Times" pitchFamily="2" charset="0"/>
              </a:rPr>
              <a:t>AWS Tools Overview</a:t>
            </a:r>
            <a:endParaRPr dirty="0">
              <a:latin typeface="Times" pitchFamily="2" charset="0"/>
            </a:endParaRPr>
          </a:p>
        </p:txBody>
      </p:sp>
      <p:pic>
        <p:nvPicPr>
          <p:cNvPr id="3" name="Picture 2">
            <a:extLst>
              <a:ext uri="{FF2B5EF4-FFF2-40B4-BE49-F238E27FC236}">
                <a16:creationId xmlns:a16="http://schemas.microsoft.com/office/drawing/2014/main" id="{55482654-EA55-E549-A30F-2A89F733B982}"/>
              </a:ext>
            </a:extLst>
          </p:cNvPr>
          <p:cNvPicPr>
            <a:picLocks noChangeAspect="1"/>
          </p:cNvPicPr>
          <p:nvPr/>
        </p:nvPicPr>
        <p:blipFill>
          <a:blip r:embed="rId3"/>
          <a:stretch>
            <a:fillRect/>
          </a:stretch>
        </p:blipFill>
        <p:spPr>
          <a:xfrm>
            <a:off x="7550727" y="1861441"/>
            <a:ext cx="1219200" cy="1409700"/>
          </a:xfrm>
          <a:prstGeom prst="rect">
            <a:avLst/>
          </a:prstGeom>
        </p:spPr>
      </p:pic>
      <p:pic>
        <p:nvPicPr>
          <p:cNvPr id="5" name="Picture 4">
            <a:extLst>
              <a:ext uri="{FF2B5EF4-FFF2-40B4-BE49-F238E27FC236}">
                <a16:creationId xmlns:a16="http://schemas.microsoft.com/office/drawing/2014/main" id="{3814C625-DB54-5F49-AF54-7BEEA3A5FE1E}"/>
              </a:ext>
            </a:extLst>
          </p:cNvPr>
          <p:cNvPicPr>
            <a:picLocks noChangeAspect="1"/>
          </p:cNvPicPr>
          <p:nvPr/>
        </p:nvPicPr>
        <p:blipFill>
          <a:blip r:embed="rId4"/>
          <a:stretch>
            <a:fillRect/>
          </a:stretch>
        </p:blipFill>
        <p:spPr>
          <a:xfrm>
            <a:off x="5718765" y="1875215"/>
            <a:ext cx="1831962" cy="1395926"/>
          </a:xfrm>
          <a:prstGeom prst="rect">
            <a:avLst/>
          </a:prstGeom>
        </p:spPr>
      </p:pic>
      <p:pic>
        <p:nvPicPr>
          <p:cNvPr id="7" name="Picture 6">
            <a:extLst>
              <a:ext uri="{FF2B5EF4-FFF2-40B4-BE49-F238E27FC236}">
                <a16:creationId xmlns:a16="http://schemas.microsoft.com/office/drawing/2014/main" id="{D76CE9DB-D2D8-284A-87CE-4C52CD71C15F}"/>
              </a:ext>
            </a:extLst>
          </p:cNvPr>
          <p:cNvPicPr>
            <a:picLocks noChangeAspect="1"/>
          </p:cNvPicPr>
          <p:nvPr/>
        </p:nvPicPr>
        <p:blipFill>
          <a:blip r:embed="rId5"/>
          <a:stretch>
            <a:fillRect/>
          </a:stretch>
        </p:blipFill>
        <p:spPr>
          <a:xfrm>
            <a:off x="5718765" y="3284914"/>
            <a:ext cx="3051162" cy="2164791"/>
          </a:xfrm>
          <a:prstGeom prst="rect">
            <a:avLst/>
          </a:prstGeom>
        </p:spPr>
      </p:pic>
      <p:pic>
        <p:nvPicPr>
          <p:cNvPr id="10" name="Picture 9">
            <a:extLst>
              <a:ext uri="{FF2B5EF4-FFF2-40B4-BE49-F238E27FC236}">
                <a16:creationId xmlns:a16="http://schemas.microsoft.com/office/drawing/2014/main" id="{22B06850-4B7B-1044-A5B6-E52E0AEDA427}"/>
              </a:ext>
            </a:extLst>
          </p:cNvPr>
          <p:cNvPicPr>
            <a:picLocks noChangeAspect="1"/>
          </p:cNvPicPr>
          <p:nvPr/>
        </p:nvPicPr>
        <p:blipFill>
          <a:blip r:embed="rId6"/>
          <a:stretch>
            <a:fillRect/>
          </a:stretch>
        </p:blipFill>
        <p:spPr>
          <a:xfrm>
            <a:off x="0" y="5448300"/>
            <a:ext cx="7848600" cy="14097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11a9762eb52_0_5"/>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dirty="0"/>
              <a:t>To be filled</a:t>
            </a:r>
            <a:endParaRPr dirty="0"/>
          </a:p>
        </p:txBody>
      </p:sp>
      <p:sp>
        <p:nvSpPr>
          <p:cNvPr id="74" name="Google Shape;74;g11a9762eb52_0_5"/>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Times" pitchFamily="2" charset="0"/>
              </a:rPr>
              <a:t>IAM Roles Applied</a:t>
            </a:r>
            <a:endParaRPr dirty="0">
              <a:latin typeface="Times" pitchFamily="2" charset="0"/>
            </a:endParaRPr>
          </a:p>
        </p:txBody>
      </p:sp>
      <p:pic>
        <p:nvPicPr>
          <p:cNvPr id="4" name="Picture 3">
            <a:extLst>
              <a:ext uri="{FF2B5EF4-FFF2-40B4-BE49-F238E27FC236}">
                <a16:creationId xmlns:a16="http://schemas.microsoft.com/office/drawing/2014/main" id="{7F5CB4DF-A36E-DB41-9E1C-5B6277BFB862}"/>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894C3A-9098-7F4F-B836-D2BD99FCD162}"/>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DE0FE946-4F4E-FC41-B346-C229D642893A}"/>
              </a:ext>
            </a:extLst>
          </p:cNvPr>
          <p:cNvSpPr>
            <a:spLocks noGrp="1"/>
          </p:cNvSpPr>
          <p:nvPr>
            <p:ph type="title"/>
          </p:nvPr>
        </p:nvSpPr>
        <p:spPr/>
        <p:txBody>
          <a:bodyPr/>
          <a:lstStyle/>
          <a:p>
            <a:r>
              <a:rPr lang="en-US" dirty="0">
                <a:latin typeface="Times" pitchFamily="2" charset="0"/>
              </a:rPr>
              <a:t>VPC Protocols</a:t>
            </a:r>
          </a:p>
        </p:txBody>
      </p:sp>
      <p:pic>
        <p:nvPicPr>
          <p:cNvPr id="4" name="Picture 3">
            <a:extLst>
              <a:ext uri="{FF2B5EF4-FFF2-40B4-BE49-F238E27FC236}">
                <a16:creationId xmlns:a16="http://schemas.microsoft.com/office/drawing/2014/main" id="{62AD1448-9BBF-EF40-A925-DF69BEADC4BA}"/>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2135659756"/>
      </p:ext>
    </p:extLst>
  </p:cSld>
  <p:clrMapOvr>
    <a:masterClrMapping/>
  </p:clrMapOvr>
</p:sld>
</file>

<file path=ppt/theme/theme1.xml><?xml version="1.0" encoding="utf-8"?>
<a:theme xmlns:a="http://schemas.openxmlformats.org/drawingml/2006/main" name="GW General">
  <a:themeElements>
    <a:clrScheme name="Hardcover">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865</Words>
  <Application>Microsoft Macintosh PowerPoint</Application>
  <PresentationFormat>On-screen Show (4:3)</PresentationFormat>
  <Paragraphs>176</Paragraphs>
  <Slides>41</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Calibri</vt:lpstr>
      <vt:lpstr>Cambria Math</vt:lpstr>
      <vt:lpstr>Arial</vt:lpstr>
      <vt:lpstr>Noto Sans Symbols</vt:lpstr>
      <vt:lpstr>Times</vt:lpstr>
      <vt:lpstr>Book Antiqua</vt:lpstr>
      <vt:lpstr>Roboto</vt:lpstr>
      <vt:lpstr>GW General</vt:lpstr>
      <vt:lpstr>PowerPoint Presentation</vt:lpstr>
      <vt:lpstr>Introduction</vt:lpstr>
      <vt:lpstr>Our challenge and objectives:</vt:lpstr>
      <vt:lpstr>Dataset description:</vt:lpstr>
      <vt:lpstr>High Level Project Overview</vt:lpstr>
      <vt:lpstr>ML Implementation</vt:lpstr>
      <vt:lpstr>AWS Tools Overview</vt:lpstr>
      <vt:lpstr>IAM Roles Applied</vt:lpstr>
      <vt:lpstr>VPC Protocols</vt:lpstr>
      <vt:lpstr>Subnet Protocols</vt:lpstr>
      <vt:lpstr>Security Protocols</vt:lpstr>
      <vt:lpstr>EDA :  </vt:lpstr>
      <vt:lpstr>EDA :  </vt:lpstr>
      <vt:lpstr>EDA </vt:lpstr>
      <vt:lpstr>EDA </vt:lpstr>
      <vt:lpstr>EDA via QuickSight</vt:lpstr>
      <vt:lpstr>Quicksight</vt:lpstr>
      <vt:lpstr>Quicksight</vt:lpstr>
      <vt:lpstr>Quicksight</vt:lpstr>
      <vt:lpstr>EDA </vt:lpstr>
      <vt:lpstr>EDA </vt:lpstr>
      <vt:lpstr>EDA Comparison –  Quicksight vs Tableau</vt:lpstr>
      <vt:lpstr>Conventional Preprocessing:  </vt:lpstr>
      <vt:lpstr>Pipeline approach:  </vt:lpstr>
      <vt:lpstr>SageMaker Pipeline</vt:lpstr>
      <vt:lpstr>Sagemaker Model</vt:lpstr>
      <vt:lpstr>Conventional vs Sagemaker </vt:lpstr>
      <vt:lpstr>Undersampling </vt:lpstr>
      <vt:lpstr>Oversampling - SMOTE </vt:lpstr>
      <vt:lpstr>Logistic Regression comparison  </vt:lpstr>
      <vt:lpstr>Neural network models SMOTE </vt:lpstr>
      <vt:lpstr>Best Model Sagemaker</vt:lpstr>
      <vt:lpstr>Best Model Comparison –  Conventional vs Sagemaker</vt:lpstr>
      <vt:lpstr>Django</vt:lpstr>
      <vt:lpstr>Neural network models ADASYN </vt:lpstr>
      <vt:lpstr>Conclusion </vt:lpstr>
      <vt:lpstr>Model selection criteria  </vt:lpstr>
      <vt:lpstr>Sagemaker Demo</vt:lpstr>
      <vt:lpstr>QuickSight Demo</vt:lpstr>
      <vt:lpstr>Thank you </vt:lpstr>
      <vt:lpstr>The data challenge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Ali Can Mutlu</cp:lastModifiedBy>
  <cp:revision>11</cp:revision>
  <dcterms:modified xsi:type="dcterms:W3CDTF">2022-04-05T22:14:09Z</dcterms:modified>
</cp:coreProperties>
</file>